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18"/>
  </p:handoutMasterIdLst>
  <p:sldIdLst>
    <p:sldId id="256" r:id="rId2"/>
    <p:sldId id="278" r:id="rId3"/>
    <p:sldId id="279" r:id="rId4"/>
    <p:sldId id="281" r:id="rId5"/>
    <p:sldId id="280" r:id="rId6"/>
    <p:sldId id="282" r:id="rId7"/>
    <p:sldId id="283" r:id="rId8"/>
    <p:sldId id="266" r:id="rId9"/>
    <p:sldId id="257" r:id="rId10"/>
    <p:sldId id="267" r:id="rId11"/>
    <p:sldId id="268" r:id="rId12"/>
    <p:sldId id="269" r:id="rId13"/>
    <p:sldId id="270" r:id="rId14"/>
    <p:sldId id="271" r:id="rId15"/>
    <p:sldId id="273" r:id="rId16"/>
    <p:sldId id="276" r:id="rId17"/>
  </p:sldIdLst>
  <p:sldSz cx="9144000" cy="6858000" type="screen4x3"/>
  <p:notesSz cx="6858000" cy="9144000"/>
  <p:embeddedFontLst>
    <p:embeddedFont>
      <p:font typeface="Open Sans" panose="020B0606030504020204" pitchFamily="34" charset="0"/>
      <p:regular r:id="rId19"/>
      <p:bold r:id="rId20"/>
      <p:italic r:id="rId21"/>
      <p:boldItalic r:id="rId22"/>
    </p:embeddedFont>
    <p:embeddedFont>
      <p:font typeface="Twinkl Light" charset="0"/>
      <p:regular r:id="rId23"/>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459">
          <p15:clr>
            <a:srgbClr val="A4A3A4"/>
          </p15:clr>
        </p15:guide>
        <p15:guide id="2" pos="2880">
          <p15:clr>
            <a:srgbClr val="A4A3A4"/>
          </p15:clr>
        </p15:guide>
        <p15:guide id="3" pos="5488">
          <p15:clr>
            <a:srgbClr val="A4A3A4"/>
          </p15:clr>
        </p15:guide>
        <p15:guide id="4" pos="272">
          <p15:clr>
            <a:srgbClr val="A4A3A4"/>
          </p15:clr>
        </p15:guide>
        <p15:guide id="5" orient="horz" pos="2160">
          <p15:clr>
            <a:srgbClr val="A4A3A4"/>
          </p15:clr>
        </p15:guide>
        <p15:guide id="6" orient="horz" pos="4042">
          <p15:clr>
            <a:srgbClr val="A4A3A4"/>
          </p15:clr>
        </p15:guide>
        <p15:guide id="7">
          <p15:clr>
            <a:srgbClr val="A4A3A4"/>
          </p15:clr>
        </p15:guide>
        <p15:guide id="8" pos="5760">
          <p15:clr>
            <a:srgbClr val="A4A3A4"/>
          </p15:clr>
        </p15:guide>
        <p15:guide id="9" orient="horz">
          <p15:clr>
            <a:srgbClr val="A4A3A4"/>
          </p15:clr>
        </p15:guide>
        <p15:guide id="10" orient="horz" pos="4320">
          <p15:clr>
            <a:srgbClr val="A4A3A4"/>
          </p15:clr>
        </p15:guide>
        <p15:guide id="11" orient="horz" pos="686">
          <p15:clr>
            <a:srgbClr val="A4A3A4"/>
          </p15:clr>
        </p15:guide>
        <p15:guide id="12" orient="horz" pos="867">
          <p15:clr>
            <a:srgbClr val="A4A3A4"/>
          </p15:clr>
        </p15:guide>
        <p15:guide id="13" orient="horz" pos="2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3737"/>
    <a:srgbClr val="6B241F"/>
    <a:srgbClr val="F7F6F3"/>
    <a:srgbClr val="D6D2C7"/>
    <a:srgbClr val="FCF6F6"/>
    <a:srgbClr val="7C3533"/>
    <a:srgbClr val="6A2323"/>
    <a:srgbClr val="60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17" d="100"/>
          <a:sy n="117" d="100"/>
        </p:scale>
        <p:origin x="374" y="-739"/>
      </p:cViewPr>
      <p:guideLst>
        <p:guide orient="horz" pos="459"/>
        <p:guide pos="2880"/>
        <p:guide pos="5488"/>
        <p:guide pos="272"/>
        <p:guide orient="horz" pos="2160"/>
        <p:guide orient="horz" pos="4042"/>
        <p:guide/>
        <p:guide pos="5760"/>
        <p:guide orient="horz"/>
        <p:guide orient="horz" pos="4320"/>
        <p:guide orient="horz" pos="686"/>
        <p:guide orient="horz" pos="867"/>
        <p:guide orient="horz" pos="27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330CF5-1272-465C-8685-F412D0191C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a:extLst>
              <a:ext uri="{FF2B5EF4-FFF2-40B4-BE49-F238E27FC236}">
                <a16:creationId xmlns:a16="http://schemas.microsoft.com/office/drawing/2014/main" id="{A7ECF09C-10AC-4F9A-B42A-7871B38C56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EAD94930-D520-4861-81F5-93920ABCEA35}" type="datetimeFigureOut">
              <a:rPr lang="en-GB"/>
              <a:pPr>
                <a:defRPr/>
              </a:pPr>
              <a:t>18/05/2025</a:t>
            </a:fld>
            <a:endParaRPr lang="en-GB"/>
          </a:p>
        </p:txBody>
      </p:sp>
      <p:sp>
        <p:nvSpPr>
          <p:cNvPr id="4" name="Footer Placeholder 3">
            <a:extLst>
              <a:ext uri="{FF2B5EF4-FFF2-40B4-BE49-F238E27FC236}">
                <a16:creationId xmlns:a16="http://schemas.microsoft.com/office/drawing/2014/main" id="{3F430CD4-788C-42DB-93D6-76F1D76142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GB"/>
          </a:p>
        </p:txBody>
      </p:sp>
      <p:sp>
        <p:nvSpPr>
          <p:cNvPr id="5" name="Slide Number Placeholder 4">
            <a:extLst>
              <a:ext uri="{FF2B5EF4-FFF2-40B4-BE49-F238E27FC236}">
                <a16:creationId xmlns:a16="http://schemas.microsoft.com/office/drawing/2014/main" id="{505A7BC2-EA2E-4547-97BE-DF70FE6ECD3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9252DA2-E8F4-4557-B99E-2E8B2A11A396}" type="slidenum">
              <a:rPr lang="en-GB" altLang="it-IT"/>
              <a:pPr/>
              <a:t>‹N›</a:t>
            </a:fld>
            <a:endParaRPr lang="en-GB" altLang="it-IT"/>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 Whit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5F5346C-6ADB-89A3-D8FF-82222E5FA7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046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Whit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5A4A468-165E-A506-0162-2764F897BFF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2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 Whit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B39EF5-02EC-5D3C-ACB7-10C9B21394A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58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 Whit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2739498-5835-73E0-54B8-90820703C3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963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 Whit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736E818-E435-C902-02B5-C0D12155ED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613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 Whit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9250C4-A45D-021B-47EA-77266A141D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756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00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45168C4-56AA-4D86-8B6E-911DEA2C91BA}"/>
              </a:ext>
            </a:extLst>
          </p:cNvPr>
          <p:cNvSpPr>
            <a:spLocks noGrp="1"/>
          </p:cNvSpPr>
          <p:nvPr>
            <p:ph type="dt" sz="half" idx="2"/>
          </p:nvPr>
        </p:nvSpPr>
        <p:spPr>
          <a:xfrm>
            <a:off x="6875463"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fld id="{BC7E6977-67FC-442C-A630-D5A69D21D1D7}" type="datetimeFigureOut">
              <a:rPr lang="en-GB"/>
              <a:pPr>
                <a:defRPr/>
              </a:pPr>
              <a:t>18/05/2025</a:t>
            </a:fld>
            <a:endParaRPr lang="en-GB" dirty="0"/>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winkl.co.uk/resources/keystage3-ks3/keystage3-ks3-english"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eFvuzu8vtY8" TargetMode="External"/><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796CDD-A4D5-4EFF-8303-9DBDDF5B32E5}"/>
              </a:ext>
            </a:extLst>
          </p:cNvPr>
          <p:cNvCxnSpPr/>
          <p:nvPr/>
        </p:nvCxnSpPr>
        <p:spPr>
          <a:xfrm>
            <a:off x="2954338" y="3297238"/>
            <a:ext cx="3235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219" name="Title 1">
            <a:extLst>
              <a:ext uri="{FF2B5EF4-FFF2-40B4-BE49-F238E27FC236}">
                <a16:creationId xmlns:a16="http://schemas.microsoft.com/office/drawing/2014/main" id="{27F7DB8D-68BB-2E50-AE49-5BF7AEB9218B}"/>
              </a:ext>
            </a:extLst>
          </p:cNvPr>
          <p:cNvSpPr txBox="1">
            <a:spLocks/>
          </p:cNvSpPr>
          <p:nvPr/>
        </p:nvSpPr>
        <p:spPr bwMode="auto">
          <a:xfrm>
            <a:off x="1308100" y="2425700"/>
            <a:ext cx="6734175" cy="1158875"/>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720000" tIns="360000" rIns="720000" bIns="360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1200"/>
              </a:spcAft>
            </a:pPr>
            <a:r>
              <a:rPr lang="en-GB" altLang="en-US" sz="2800" b="1">
                <a:solidFill>
                  <a:schemeClr val="bg1"/>
                </a:solidFill>
                <a:latin typeface="Open Sans" panose="020B0606030504020204" pitchFamily="34" charset="0"/>
                <a:cs typeface="Open Sans" panose="020B0606030504020204" pitchFamily="34" charset="0"/>
              </a:rPr>
              <a:t>George Orwell and his books</a:t>
            </a:r>
          </a:p>
        </p:txBody>
      </p:sp>
      <p:sp>
        <p:nvSpPr>
          <p:cNvPr id="4" name="Rectangle 3">
            <a:hlinkClick r:id="rId3"/>
            <a:extLst>
              <a:ext uri="{FF2B5EF4-FFF2-40B4-BE49-F238E27FC236}">
                <a16:creationId xmlns:a16="http://schemas.microsoft.com/office/drawing/2014/main" id="{8EA7BF00-8324-4808-A5EE-EE32B75F62DD}"/>
              </a:ext>
            </a:extLst>
          </p:cNvPr>
          <p:cNvSpPr/>
          <p:nvPr/>
        </p:nvSpPr>
        <p:spPr>
          <a:xfrm>
            <a:off x="3822700" y="5694363"/>
            <a:ext cx="1509713"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FE5F607-FAEB-9D1E-769C-0D582431DF3E}"/>
              </a:ext>
            </a:extLst>
          </p:cNvPr>
          <p:cNvSpPr>
            <a:spLocks noGrp="1"/>
          </p:cNvSpPr>
          <p:nvPr>
            <p:ph type="ctrTitle" idx="4294967295"/>
          </p:nvPr>
        </p:nvSpPr>
        <p:spPr bwMode="auto">
          <a:xfrm>
            <a:off x="311150" y="2306638"/>
            <a:ext cx="4260850"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F3EBB828-EF4E-4106-9872-27FA6E63B31F}"/>
              </a:ext>
            </a:extLst>
          </p:cNvPr>
          <p:cNvSpPr txBox="1">
            <a:spLocks/>
          </p:cNvSpPr>
          <p:nvPr/>
        </p:nvSpPr>
        <p:spPr>
          <a:xfrm>
            <a:off x="431800" y="2984500"/>
            <a:ext cx="3938588" cy="1508125"/>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1200"/>
              </a:spcAft>
              <a:defRPr/>
            </a:pPr>
            <a:r>
              <a:rPr lang="en-GB" sz="1800" b="1" dirty="0">
                <a:solidFill>
                  <a:schemeClr val="tx1">
                    <a:lumMod val="85000"/>
                    <a:lumOff val="15000"/>
                  </a:schemeClr>
                </a:solidFill>
                <a:latin typeface="Open Sans" pitchFamily="34" charset="0"/>
                <a:ea typeface="Open Sans" pitchFamily="34" charset="0"/>
                <a:cs typeface="Open Sans" pitchFamily="34" charset="0"/>
              </a:rPr>
              <a:t>Blitz Survivors</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Second World War ended in 1945</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Cities bore the scars of bombing</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Large-scale rebuilding required</a:t>
            </a:r>
          </a:p>
        </p:txBody>
      </p:sp>
      <p:pic>
        <p:nvPicPr>
          <p:cNvPr id="18436" name="Picture 2">
            <a:extLst>
              <a:ext uri="{FF2B5EF4-FFF2-40B4-BE49-F238E27FC236}">
                <a16:creationId xmlns:a16="http://schemas.microsoft.com/office/drawing/2014/main" id="{271137C5-A0CD-CF42-AAF4-A3402CE78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13" y="0"/>
            <a:ext cx="377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5F166AF-6FA8-1C83-B8C5-DAA72FD0CAEA}"/>
              </a:ext>
            </a:extLst>
          </p:cNvPr>
          <p:cNvSpPr>
            <a:spLocks noGrp="1"/>
          </p:cNvSpPr>
          <p:nvPr>
            <p:ph type="ctrTitle" idx="4294967295"/>
          </p:nvPr>
        </p:nvSpPr>
        <p:spPr bwMode="auto">
          <a:xfrm>
            <a:off x="311150" y="159067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960BFCB6-7747-42FA-9E66-195BFACDC5AE}"/>
              </a:ext>
            </a:extLst>
          </p:cNvPr>
          <p:cNvSpPr txBox="1">
            <a:spLocks/>
          </p:cNvSpPr>
          <p:nvPr/>
        </p:nvSpPr>
        <p:spPr>
          <a:xfrm>
            <a:off x="431800" y="2279650"/>
            <a:ext cx="4500563" cy="2970213"/>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1200"/>
              </a:spcAft>
              <a:defRPr/>
            </a:pPr>
            <a:r>
              <a:rPr lang="en-GB" sz="1800" b="1" dirty="0">
                <a:solidFill>
                  <a:schemeClr val="tx1">
                    <a:lumMod val="85000"/>
                    <a:lumOff val="15000"/>
                  </a:schemeClr>
                </a:solidFill>
                <a:latin typeface="Open Sans" pitchFamily="34" charset="0"/>
                <a:ea typeface="Open Sans" pitchFamily="34" charset="0"/>
                <a:cs typeface="Open Sans" pitchFamily="34" charset="0"/>
              </a:rPr>
              <a:t>Rationing</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War-time deprivation continued until 1954</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Sugar, eggs, butter, meat and clothing were among the items rationed</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Ration books and coupons were intended to ensure fairness</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Scarcity created a ‘black market’ for goods </a:t>
            </a:r>
          </a:p>
        </p:txBody>
      </p:sp>
      <p:pic>
        <p:nvPicPr>
          <p:cNvPr id="19460" name="Picture 2">
            <a:extLst>
              <a:ext uri="{FF2B5EF4-FFF2-40B4-BE49-F238E27FC236}">
                <a16:creationId xmlns:a16="http://schemas.microsoft.com/office/drawing/2014/main" id="{40679EB1-D0B3-DC7A-170C-E861D535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13" y="0"/>
            <a:ext cx="377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E886D0D-C541-D635-DCF9-5A6F84003420}"/>
              </a:ext>
            </a:extLst>
          </p:cNvPr>
          <p:cNvSpPr>
            <a:spLocks noGrp="1"/>
          </p:cNvSpPr>
          <p:nvPr>
            <p:ph type="ctrTitle" idx="4294967295"/>
          </p:nvPr>
        </p:nvSpPr>
        <p:spPr bwMode="auto">
          <a:xfrm>
            <a:off x="293688" y="1116013"/>
            <a:ext cx="9144000"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CDF761D4-FFC8-4A29-9630-526AD5F4DB3B}"/>
              </a:ext>
            </a:extLst>
          </p:cNvPr>
          <p:cNvSpPr txBox="1">
            <a:spLocks/>
          </p:cNvSpPr>
          <p:nvPr/>
        </p:nvSpPr>
        <p:spPr>
          <a:xfrm>
            <a:off x="431800" y="1811338"/>
            <a:ext cx="4510088" cy="1708150"/>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1200"/>
              </a:spcAft>
              <a:defRPr/>
            </a:pPr>
            <a:r>
              <a:rPr lang="en-GB" sz="1800" b="1" dirty="0">
                <a:solidFill>
                  <a:schemeClr val="tx1">
                    <a:lumMod val="85000"/>
                    <a:lumOff val="15000"/>
                  </a:schemeClr>
                </a:solidFill>
                <a:latin typeface="Open Sans" pitchFamily="34" charset="0"/>
                <a:ea typeface="Open Sans" pitchFamily="34" charset="0"/>
                <a:cs typeface="Open Sans" pitchFamily="34" charset="0"/>
              </a:rPr>
              <a:t>NHS</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National Health Service founded on 5th July 1948</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Established the principle of free healthcare for all, regardless of wealth</a:t>
            </a:r>
          </a:p>
        </p:txBody>
      </p:sp>
      <p:pic>
        <p:nvPicPr>
          <p:cNvPr id="20484" name="Picture 2">
            <a:extLst>
              <a:ext uri="{FF2B5EF4-FFF2-40B4-BE49-F238E27FC236}">
                <a16:creationId xmlns:a16="http://schemas.microsoft.com/office/drawing/2014/main" id="{9C32F6EB-CB7E-A899-2476-7CA29D311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13" y="0"/>
            <a:ext cx="377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AF20F5A-1406-D8E8-4EC5-AE55BBFA3DCD}"/>
              </a:ext>
            </a:extLst>
          </p:cNvPr>
          <p:cNvSpPr>
            <a:spLocks noGrp="1"/>
          </p:cNvSpPr>
          <p:nvPr>
            <p:ph type="ctrTitle" idx="4294967295"/>
          </p:nvPr>
        </p:nvSpPr>
        <p:spPr bwMode="auto">
          <a:xfrm>
            <a:off x="311150" y="108902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BAE94D55-DF5C-4C3C-84E3-E760BE0A9A27}"/>
              </a:ext>
            </a:extLst>
          </p:cNvPr>
          <p:cNvSpPr txBox="1">
            <a:spLocks/>
          </p:cNvSpPr>
          <p:nvPr/>
        </p:nvSpPr>
        <p:spPr>
          <a:xfrm>
            <a:off x="431800" y="1801813"/>
            <a:ext cx="4525963" cy="4078287"/>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1200"/>
              </a:spcAft>
              <a:defRPr/>
            </a:pPr>
            <a:r>
              <a:rPr lang="en-GB" sz="1800" b="1" dirty="0">
                <a:solidFill>
                  <a:schemeClr val="tx1">
                    <a:lumMod val="85000"/>
                    <a:lumOff val="15000"/>
                  </a:schemeClr>
                </a:solidFill>
                <a:latin typeface="Open Sans" pitchFamily="34" charset="0"/>
                <a:ea typeface="Open Sans" pitchFamily="34" charset="0"/>
                <a:cs typeface="Open Sans" pitchFamily="34" charset="0"/>
              </a:rPr>
              <a:t>Atomic Bomb</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The bomb dropping Japanese cities of Hiroshima and Nagasaki effectively ended the Second World War (1945)</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Instantly killed in excess of 100,000 civilians</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Many more died slow deaths from radiation poisoning</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Remains the only instance of atomic bombs being used in warfare but the threat of nuclear power continues to hang over our planet and seemed very real during the Cold War (1947-1991)</a:t>
            </a:r>
          </a:p>
        </p:txBody>
      </p:sp>
      <p:pic>
        <p:nvPicPr>
          <p:cNvPr id="21508" name="Picture 2">
            <a:extLst>
              <a:ext uri="{FF2B5EF4-FFF2-40B4-BE49-F238E27FC236}">
                <a16:creationId xmlns:a16="http://schemas.microsoft.com/office/drawing/2014/main" id="{3001A7D2-BF28-2C17-E1EB-7ED99F0E5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13" y="0"/>
            <a:ext cx="377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C2CED6F-7BAC-74C2-50F6-4FE04AE902CE}"/>
              </a:ext>
            </a:extLst>
          </p:cNvPr>
          <p:cNvSpPr txBox="1">
            <a:spLocks/>
          </p:cNvSpPr>
          <p:nvPr/>
        </p:nvSpPr>
        <p:spPr bwMode="auto">
          <a:xfrm>
            <a:off x="431800" y="307975"/>
            <a:ext cx="91440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6" name="Title 1">
            <a:extLst>
              <a:ext uri="{FF2B5EF4-FFF2-40B4-BE49-F238E27FC236}">
                <a16:creationId xmlns:a16="http://schemas.microsoft.com/office/drawing/2014/main" id="{D8FAD584-6D4B-48BE-AB65-EB7C2D848311}"/>
              </a:ext>
            </a:extLst>
          </p:cNvPr>
          <p:cNvSpPr txBox="1">
            <a:spLocks/>
          </p:cNvSpPr>
          <p:nvPr/>
        </p:nvSpPr>
        <p:spPr>
          <a:xfrm>
            <a:off x="361950" y="1017588"/>
            <a:ext cx="4576763" cy="2616200"/>
          </a:xfrm>
          <a:prstGeom prst="rect">
            <a:avLst/>
          </a:prstGeom>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200"/>
              </a:spcAft>
            </a:pPr>
            <a:r>
              <a:rPr lang="en-GB" altLang="it-IT" b="1">
                <a:solidFill>
                  <a:srgbClr val="262626"/>
                </a:solidFill>
                <a:latin typeface="Open Sans" panose="020B0606030504020204" pitchFamily="34" charset="0"/>
                <a:cs typeface="Open Sans" panose="020B0606030504020204" pitchFamily="34" charset="0"/>
              </a:rPr>
              <a:t>Futurism and Leisure</a:t>
            </a:r>
          </a:p>
          <a:p>
            <a:pPr eaLnBrk="1" hangingPunct="1">
              <a:spcAft>
                <a:spcPts val="600"/>
              </a:spcAft>
              <a:buFont typeface="Arial" panose="020B0604020202020204" pitchFamily="34" charset="0"/>
              <a:buChar char="•"/>
            </a:pPr>
            <a:r>
              <a:rPr lang="en-GB" altLang="it-IT">
                <a:solidFill>
                  <a:srgbClr val="262626"/>
                </a:solidFill>
                <a:latin typeface="Open Sans" panose="020B0606030504020204" pitchFamily="34" charset="0"/>
                <a:cs typeface="Open Sans" panose="020B0606030504020204" pitchFamily="34" charset="0"/>
              </a:rPr>
              <a:t>Advancing technologies, coupled with the necessity to rebuild, pointed towards a radically different future</a:t>
            </a:r>
          </a:p>
          <a:p>
            <a:pPr eaLnBrk="1" hangingPunct="1">
              <a:spcAft>
                <a:spcPts val="600"/>
              </a:spcAft>
              <a:buFont typeface="Arial" panose="020B0604020202020204" pitchFamily="34" charset="0"/>
              <a:buChar char="•"/>
            </a:pPr>
            <a:r>
              <a:rPr lang="en-GB" altLang="it-IT">
                <a:solidFill>
                  <a:srgbClr val="262626"/>
                </a:solidFill>
                <a:latin typeface="Open Sans" panose="020B0606030504020204" pitchFamily="34" charset="0"/>
                <a:cs typeface="Open Sans" panose="020B0606030504020204" pitchFamily="34" charset="0"/>
              </a:rPr>
              <a:t>More affordable modes of travel impacted upon the natural rhythm of life</a:t>
            </a:r>
          </a:p>
          <a:p>
            <a:pPr eaLnBrk="1" hangingPunct="1">
              <a:spcAft>
                <a:spcPts val="600"/>
              </a:spcAft>
              <a:buFont typeface="Arial" panose="020B0604020202020204" pitchFamily="34" charset="0"/>
              <a:buChar char="•"/>
            </a:pPr>
            <a:endParaRPr lang="en-GB" altLang="it-IT">
              <a:solidFill>
                <a:srgbClr val="262626"/>
              </a:solidFill>
              <a:latin typeface="Open Sans" panose="020B0606030504020204" pitchFamily="34" charset="0"/>
              <a:cs typeface="Open Sans" panose="020B0606030504020204" pitchFamily="34" charset="0"/>
            </a:endParaRPr>
          </a:p>
        </p:txBody>
      </p:sp>
      <p:pic>
        <p:nvPicPr>
          <p:cNvPr id="22532" name="Picture 2">
            <a:extLst>
              <a:ext uri="{FF2B5EF4-FFF2-40B4-BE49-F238E27FC236}">
                <a16:creationId xmlns:a16="http://schemas.microsoft.com/office/drawing/2014/main" id="{94F8F230-B023-0F08-22E7-B82BEF10C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13" y="0"/>
            <a:ext cx="377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99AB5EB4-AF88-4A95-B1D6-96EED162A681}"/>
              </a:ext>
            </a:extLst>
          </p:cNvPr>
          <p:cNvSpPr txBox="1">
            <a:spLocks/>
          </p:cNvSpPr>
          <p:nvPr/>
        </p:nvSpPr>
        <p:spPr>
          <a:xfrm>
            <a:off x="361950" y="3429000"/>
            <a:ext cx="4576763" cy="1831975"/>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Colour seeped onto the big screen but household TVs (for the lucky few who had them) remained small and monochrome</a:t>
            </a:r>
          </a:p>
          <a:p>
            <a:pPr marL="285750" indent="-285750" algn="l" fontAlgn="auto">
              <a:spcAft>
                <a:spcPts val="600"/>
              </a:spcAft>
              <a:buFont typeface="Arial" panose="020B0604020202020204" pitchFamily="34" charset="0"/>
              <a:buChar char="•"/>
              <a:defRPr/>
            </a:pPr>
            <a:r>
              <a:rPr lang="en-GB" sz="1800" dirty="0">
                <a:solidFill>
                  <a:schemeClr val="tx1">
                    <a:lumMod val="85000"/>
                    <a:lumOff val="15000"/>
                  </a:schemeClr>
                </a:solidFill>
                <a:latin typeface="Open Sans" pitchFamily="34" charset="0"/>
                <a:ea typeface="Open Sans" pitchFamily="34" charset="0"/>
                <a:cs typeface="Open Sans" pitchFamily="34" charset="0"/>
              </a:rPr>
              <a:t>Radio was the dominant form of information and entertainment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7F612EE-3AAD-2F91-2A35-86C75080D85F}"/>
              </a:ext>
            </a:extLst>
          </p:cNvPr>
          <p:cNvSpPr>
            <a:spLocks noGrp="1"/>
          </p:cNvSpPr>
          <p:nvPr>
            <p:ph type="ctrTitle" idx="4294967295"/>
          </p:nvPr>
        </p:nvSpPr>
        <p:spPr bwMode="auto">
          <a:xfrm>
            <a:off x="0" y="603250"/>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D3355C4E-9C3D-43DC-A234-3CC7D883661F}"/>
              </a:ext>
            </a:extLst>
          </p:cNvPr>
          <p:cNvSpPr txBox="1">
            <a:spLocks/>
          </p:cNvSpPr>
          <p:nvPr/>
        </p:nvSpPr>
        <p:spPr>
          <a:xfrm>
            <a:off x="1319213" y="1298575"/>
            <a:ext cx="6505575" cy="3846513"/>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600"/>
              </a:spcAft>
              <a:defRPr/>
            </a:pPr>
            <a:r>
              <a:rPr lang="en-GB" sz="1600" b="1" dirty="0">
                <a:solidFill>
                  <a:schemeClr val="tx1">
                    <a:lumMod val="85000"/>
                    <a:lumOff val="15000"/>
                  </a:schemeClr>
                </a:solidFill>
                <a:latin typeface="Open Sans" pitchFamily="34" charset="0"/>
                <a:ea typeface="Open Sans" pitchFamily="34" charset="0"/>
                <a:cs typeface="Open Sans" pitchFamily="34" charset="0"/>
              </a:rPr>
              <a:t>If the book’s called </a:t>
            </a:r>
            <a:r>
              <a:rPr lang="en-GB" sz="1600" b="1" i="1" dirty="0">
                <a:solidFill>
                  <a:schemeClr val="tx1">
                    <a:lumMod val="85000"/>
                    <a:lumOff val="15000"/>
                  </a:schemeClr>
                </a:solidFill>
                <a:latin typeface="Open Sans" pitchFamily="34" charset="0"/>
                <a:ea typeface="Open Sans" pitchFamily="34" charset="0"/>
                <a:cs typeface="Open Sans" pitchFamily="34" charset="0"/>
              </a:rPr>
              <a:t>Nineteen Eighty-Four</a:t>
            </a:r>
            <a:r>
              <a:rPr lang="en-GB" sz="1600" b="1" dirty="0">
                <a:solidFill>
                  <a:schemeClr val="tx1">
                    <a:lumMod val="85000"/>
                    <a:lumOff val="15000"/>
                  </a:schemeClr>
                </a:solidFill>
                <a:latin typeface="Open Sans" pitchFamily="34" charset="0"/>
                <a:ea typeface="Open Sans" pitchFamily="34" charset="0"/>
                <a:cs typeface="Open Sans" pitchFamily="34" charset="0"/>
              </a:rPr>
              <a:t>, why are we talking about 1948?</a:t>
            </a:r>
          </a:p>
          <a:p>
            <a:pPr fontAlgn="auto">
              <a:spcAft>
                <a:spcPts val="600"/>
              </a:spcAft>
              <a:defRPr/>
            </a:pPr>
            <a:r>
              <a:rPr lang="en-GB" sz="1600" i="1" dirty="0">
                <a:solidFill>
                  <a:schemeClr val="tx1">
                    <a:lumMod val="85000"/>
                    <a:lumOff val="15000"/>
                  </a:schemeClr>
                </a:solidFill>
                <a:latin typeface="Open Sans" pitchFamily="34" charset="0"/>
                <a:ea typeface="Open Sans" pitchFamily="34" charset="0"/>
                <a:cs typeface="Open Sans" pitchFamily="34" charset="0"/>
              </a:rPr>
              <a:t>Nineteen Eighty-Four</a:t>
            </a:r>
            <a:r>
              <a:rPr lang="en-GB" sz="1600" dirty="0">
                <a:solidFill>
                  <a:schemeClr val="tx1">
                    <a:lumMod val="85000"/>
                    <a:lumOff val="15000"/>
                  </a:schemeClr>
                </a:solidFill>
                <a:latin typeface="Open Sans" pitchFamily="34" charset="0"/>
                <a:ea typeface="Open Sans" pitchFamily="34" charset="0"/>
                <a:cs typeface="Open Sans" pitchFamily="34" charset="0"/>
              </a:rPr>
              <a:t> was written in 1948 (published in 1949).</a:t>
            </a:r>
          </a:p>
          <a:p>
            <a:pPr fontAlgn="auto">
              <a:spcAft>
                <a:spcPts val="600"/>
              </a:spcAft>
              <a:defRPr/>
            </a:pPr>
            <a:r>
              <a:rPr lang="en-GB" sz="1600" dirty="0">
                <a:solidFill>
                  <a:schemeClr val="tx1">
                    <a:lumMod val="85000"/>
                    <a:lumOff val="15000"/>
                  </a:schemeClr>
                </a:solidFill>
                <a:latin typeface="Open Sans" pitchFamily="34" charset="0"/>
                <a:ea typeface="Open Sans" pitchFamily="34" charset="0"/>
                <a:cs typeface="Open Sans" pitchFamily="34" charset="0"/>
              </a:rPr>
              <a:t>Why Orwell chose 1984 as the temporal setting for his novel is not entirely clear; the date has no significant bearing on the narrative. It has been claimed that the author merely flipped the digits to arrive at an otherwise unspecified future date.</a:t>
            </a:r>
          </a:p>
          <a:p>
            <a:pPr fontAlgn="auto">
              <a:spcAft>
                <a:spcPts val="600"/>
              </a:spcAft>
              <a:defRPr/>
            </a:pPr>
            <a:r>
              <a:rPr lang="en-GB" sz="1600" dirty="0">
                <a:solidFill>
                  <a:schemeClr val="tx1">
                    <a:lumMod val="85000"/>
                    <a:lumOff val="15000"/>
                  </a:schemeClr>
                </a:solidFill>
                <a:latin typeface="Open Sans" pitchFamily="34" charset="0"/>
                <a:ea typeface="Open Sans" pitchFamily="34" charset="0"/>
                <a:cs typeface="Open Sans" pitchFamily="34" charset="0"/>
              </a:rPr>
              <a:t>Others, however, consider the reversal more meaningful by creating a connection between the two dates – rather than being a random future, it can be seen as an extension of the times in which it was written.</a:t>
            </a:r>
          </a:p>
          <a:p>
            <a:pPr fontAlgn="auto">
              <a:spcAft>
                <a:spcPts val="600"/>
              </a:spcAft>
              <a:defRPr/>
            </a:pPr>
            <a:r>
              <a:rPr lang="en-GB" sz="1600" b="1" dirty="0">
                <a:solidFill>
                  <a:schemeClr val="tx1">
                    <a:lumMod val="85000"/>
                    <a:lumOff val="15000"/>
                  </a:schemeClr>
                </a:solidFill>
                <a:latin typeface="Open Sans" pitchFamily="34" charset="0"/>
                <a:ea typeface="Open Sans" pitchFamily="34" charset="0"/>
                <a:cs typeface="Open Sans" pitchFamily="34" charset="0"/>
              </a:rPr>
              <a:t>Thinking about what you’ve learnt of life in 1948, how do you suppose this could be relevant to a novel set in a dystopian future?</a:t>
            </a:r>
          </a:p>
        </p:txBody>
      </p:sp>
      <p:sp>
        <p:nvSpPr>
          <p:cNvPr id="4" name="Title 1">
            <a:extLst>
              <a:ext uri="{FF2B5EF4-FFF2-40B4-BE49-F238E27FC236}">
                <a16:creationId xmlns:a16="http://schemas.microsoft.com/office/drawing/2014/main" id="{A8C68A5F-DFB9-8B1A-BED2-57E37E834D6A}"/>
              </a:ext>
            </a:extLst>
          </p:cNvPr>
          <p:cNvSpPr txBox="1">
            <a:spLocks/>
          </p:cNvSpPr>
          <p:nvPr/>
        </p:nvSpPr>
        <p:spPr bwMode="auto">
          <a:xfrm>
            <a:off x="0" y="603250"/>
            <a:ext cx="91440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altLang="en-US" sz="3600" b="1">
                <a:solidFill>
                  <a:srgbClr val="5E1E06"/>
                </a:solidFill>
                <a:latin typeface="Open Sans" panose="020B0606030504020204" pitchFamily="34" charset="0"/>
                <a:cs typeface="Open Sans" panose="020B0606030504020204" pitchFamily="34" charset="0"/>
              </a:rPr>
              <a:t>1984</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53E04F12-E61D-8150-06AB-4C6403566DC2}"/>
              </a:ext>
            </a:extLst>
          </p:cNvPr>
          <p:cNvSpPr txBox="1">
            <a:spLocks noChangeArrowheads="1"/>
          </p:cNvSpPr>
          <p:nvPr/>
        </p:nvSpPr>
        <p:spPr bwMode="auto">
          <a:xfrm>
            <a:off x="1319213" y="5219700"/>
            <a:ext cx="6505575" cy="1103313"/>
          </a:xfrm>
          <a:prstGeom prst="rect">
            <a:avLst/>
          </a:prstGeom>
          <a:solidFill>
            <a:srgbClr val="7C373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GB" altLang="it-IT" sz="1600" b="1">
                <a:solidFill>
                  <a:schemeClr val="bg1"/>
                </a:solidFill>
                <a:latin typeface="Open Sans" panose="020B0606030504020204" pitchFamily="34" charset="0"/>
                <a:cs typeface="Open Sans" panose="020B0606030504020204" pitchFamily="34" charset="0"/>
              </a:rPr>
              <a:t>Dystopian</a:t>
            </a:r>
            <a:br>
              <a:rPr lang="en-GB" altLang="it-IT" sz="1600" b="1">
                <a:solidFill>
                  <a:schemeClr val="bg1"/>
                </a:solidFill>
                <a:latin typeface="Open Sans" panose="020B0606030504020204" pitchFamily="34" charset="0"/>
                <a:cs typeface="Open Sans" panose="020B0606030504020204" pitchFamily="34" charset="0"/>
              </a:rPr>
            </a:br>
            <a:r>
              <a:rPr lang="en-GB" altLang="it-IT" sz="1600" b="1">
                <a:solidFill>
                  <a:schemeClr val="bg1"/>
                </a:solidFill>
                <a:latin typeface="Open Sans" panose="020B0606030504020204" pitchFamily="34" charset="0"/>
                <a:cs typeface="Open Sans" panose="020B0606030504020204" pitchFamily="34" charset="0"/>
              </a:rPr>
              <a:t> </a:t>
            </a:r>
            <a:r>
              <a:rPr lang="en-GB" altLang="it-IT" sz="1600">
                <a:solidFill>
                  <a:schemeClr val="bg1"/>
                </a:solidFill>
                <a:latin typeface="Open Sans" panose="020B0606030504020204" pitchFamily="34" charset="0"/>
                <a:cs typeface="Open Sans" panose="020B0606030504020204" pitchFamily="34" charset="0"/>
              </a:rPr>
              <a:t>Describing an imagined society where there is great </a:t>
            </a:r>
            <a:br>
              <a:rPr lang="en-GB" altLang="it-IT" sz="1600">
                <a:solidFill>
                  <a:schemeClr val="bg1"/>
                </a:solidFill>
                <a:latin typeface="Open Sans" panose="020B0606030504020204" pitchFamily="34" charset="0"/>
                <a:cs typeface="Open Sans" panose="020B0606030504020204" pitchFamily="34" charset="0"/>
              </a:rPr>
            </a:br>
            <a:r>
              <a:rPr lang="en-GB" altLang="it-IT" sz="1600">
                <a:solidFill>
                  <a:schemeClr val="bg1"/>
                </a:solidFill>
                <a:latin typeface="Open Sans" panose="020B0606030504020204" pitchFamily="34" charset="0"/>
                <a:cs typeface="Open Sans" panose="020B0606030504020204" pitchFamily="34" charset="0"/>
              </a:rPr>
              <a:t>suffering or injustice.</a:t>
            </a:r>
            <a:endParaRPr lang="en-GB" altLang="it-IT" sz="16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18434"/>
                                        </p:tgtEl>
                                      </p:cBhvr>
                                    </p:animEffect>
                                    <p:set>
                                      <p:cBhvr>
                                        <p:cTn id="7" dur="1" fill="hold">
                                          <p:stCondLst>
                                            <p:cond delay="499"/>
                                          </p:stCondLst>
                                        </p:cTn>
                                        <p:tgtEl>
                                          <p:spTgt spid="1843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8" grpId="0"/>
      <p:bldP spid="4"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E9D30D-F265-EB0A-A38F-E88C9DFC6663}"/>
              </a:ext>
            </a:extLst>
          </p:cNvPr>
          <p:cNvSpPr>
            <a:spLocks noGrp="1"/>
          </p:cNvSpPr>
          <p:nvPr>
            <p:ph type="ctrTitle" idx="4294967295"/>
          </p:nvPr>
        </p:nvSpPr>
        <p:spPr bwMode="auto">
          <a:xfrm>
            <a:off x="301625" y="777875"/>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GB" altLang="en-US" sz="3600" b="1">
                <a:solidFill>
                  <a:srgbClr val="5E1E06"/>
                </a:solidFill>
                <a:latin typeface="Open Sans" panose="020B0606030504020204" pitchFamily="34" charset="0"/>
                <a:cs typeface="Open Sans" panose="020B0606030504020204" pitchFamily="34" charset="0"/>
              </a:rPr>
              <a:t>Legacy</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07BEBA34-5FEF-4DBA-A88A-3A1CCEA13C34}"/>
              </a:ext>
            </a:extLst>
          </p:cNvPr>
          <p:cNvSpPr txBox="1">
            <a:spLocks/>
          </p:cNvSpPr>
          <p:nvPr/>
        </p:nvSpPr>
        <p:spPr>
          <a:xfrm>
            <a:off x="431800" y="1473200"/>
            <a:ext cx="4519613" cy="4586288"/>
          </a:xfrm>
          <a:prstGeom prst="rect">
            <a:avLst/>
          </a:prstGeom>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200"/>
              </a:spcAft>
            </a:pPr>
            <a:r>
              <a:rPr lang="en-GB" altLang="it-IT" sz="1600" b="1">
                <a:solidFill>
                  <a:srgbClr val="262626"/>
                </a:solidFill>
                <a:latin typeface="Open Sans" panose="020B0606030504020204" pitchFamily="34" charset="0"/>
                <a:cs typeface="Open Sans" panose="020B0606030504020204" pitchFamily="34" charset="0"/>
              </a:rPr>
              <a:t>Orwell’s imagined future is now past, </a:t>
            </a:r>
            <a:r>
              <a:rPr lang="en-GB" altLang="it-IT" sz="1600" b="1">
                <a:solidFill>
                  <a:srgbClr val="7C3737"/>
                </a:solidFill>
                <a:latin typeface="Open Sans" panose="020B0606030504020204" pitchFamily="34" charset="0"/>
                <a:cs typeface="Open Sans" panose="020B0606030504020204" pitchFamily="34" charset="0"/>
                <a:hlinkClick r:id="rId3"/>
              </a:rPr>
              <a:t>so why are we still learning about it?</a:t>
            </a:r>
            <a:endParaRPr lang="en-GB" altLang="it-IT" sz="1600" b="1">
              <a:solidFill>
                <a:srgbClr val="7C3737"/>
              </a:solidFill>
              <a:latin typeface="Open Sans" panose="020B0606030504020204" pitchFamily="34" charset="0"/>
              <a:cs typeface="Open Sans" panose="020B0606030504020204" pitchFamily="34" charset="0"/>
            </a:endParaRPr>
          </a:p>
          <a:p>
            <a:pPr eaLnBrk="1" hangingPunct="1">
              <a:spcAft>
                <a:spcPts val="1200"/>
              </a:spcAft>
            </a:pPr>
            <a:r>
              <a:rPr lang="en-GB" altLang="it-IT" sz="1600">
                <a:solidFill>
                  <a:srgbClr val="262626"/>
                </a:solidFill>
                <a:latin typeface="Open Sans" panose="020B0606030504020204" pitchFamily="34" charset="0"/>
                <a:cs typeface="Open Sans" panose="020B0606030504020204" pitchFamily="34" charset="0"/>
              </a:rPr>
              <a:t>Many of the themes of Orwell’s work, particularly </a:t>
            </a:r>
            <a:r>
              <a:rPr lang="en-GB" altLang="it-IT" sz="1600" i="1">
                <a:solidFill>
                  <a:srgbClr val="262626"/>
                </a:solidFill>
                <a:latin typeface="Open Sans" panose="020B0606030504020204" pitchFamily="34" charset="0"/>
                <a:cs typeface="Open Sans" panose="020B0606030504020204" pitchFamily="34" charset="0"/>
              </a:rPr>
              <a:t>Nineteen Eighty-Four</a:t>
            </a:r>
            <a:r>
              <a:rPr lang="en-GB" altLang="it-IT" sz="1600">
                <a:solidFill>
                  <a:srgbClr val="262626"/>
                </a:solidFill>
                <a:latin typeface="Open Sans" panose="020B0606030504020204" pitchFamily="34" charset="0"/>
                <a:cs typeface="Open Sans" panose="020B0606030504020204" pitchFamily="34" charset="0"/>
              </a:rPr>
              <a:t>, are pervasive: just as the real 1948 shared deep-seated anxieties and values with the fictional 1984, 21</a:t>
            </a:r>
            <a:r>
              <a:rPr lang="en-GB" altLang="it-IT" sz="1600" baseline="30000">
                <a:solidFill>
                  <a:srgbClr val="262626"/>
                </a:solidFill>
                <a:latin typeface="Open Sans" panose="020B0606030504020204" pitchFamily="34" charset="0"/>
                <a:cs typeface="Open Sans" panose="020B0606030504020204" pitchFamily="34" charset="0"/>
              </a:rPr>
              <a:t>st</a:t>
            </a:r>
            <a:r>
              <a:rPr lang="en-GB" altLang="it-IT" sz="1600">
                <a:solidFill>
                  <a:srgbClr val="262626"/>
                </a:solidFill>
                <a:latin typeface="Open Sans" panose="020B0606030504020204" pitchFamily="34" charset="0"/>
                <a:cs typeface="Open Sans" panose="020B0606030504020204" pitchFamily="34" charset="0"/>
              </a:rPr>
              <a:t> century </a:t>
            </a:r>
            <a:r>
              <a:rPr lang="en-GB" altLang="it-IT" sz="1600" b="1">
                <a:solidFill>
                  <a:srgbClr val="262626"/>
                </a:solidFill>
                <a:latin typeface="Open Sans" panose="020B0606030504020204" pitchFamily="34" charset="0"/>
                <a:cs typeface="Open Sans" panose="020B0606030504020204" pitchFamily="34" charset="0"/>
              </a:rPr>
              <a:t>ideologies</a:t>
            </a:r>
            <a:r>
              <a:rPr lang="en-GB" altLang="it-IT" sz="1600">
                <a:solidFill>
                  <a:srgbClr val="262626"/>
                </a:solidFill>
                <a:latin typeface="Open Sans" panose="020B0606030504020204" pitchFamily="34" charset="0"/>
                <a:cs typeface="Open Sans" panose="020B0606030504020204" pitchFamily="34" charset="0"/>
              </a:rPr>
              <a:t> can be similarly traced backwards and forwards in time.</a:t>
            </a:r>
          </a:p>
          <a:p>
            <a:pPr eaLnBrk="1" hangingPunct="1">
              <a:spcAft>
                <a:spcPts val="1200"/>
              </a:spcAft>
            </a:pPr>
            <a:r>
              <a:rPr lang="en-GB" altLang="it-IT" sz="1600">
                <a:solidFill>
                  <a:srgbClr val="262626"/>
                </a:solidFill>
                <a:latin typeface="Open Sans" panose="020B0606030504020204" pitchFamily="34" charset="0"/>
                <a:cs typeface="Open Sans" panose="020B0606030504020204" pitchFamily="34" charset="0"/>
              </a:rPr>
              <a:t>The term </a:t>
            </a:r>
            <a:r>
              <a:rPr lang="en-GB" altLang="it-IT" sz="1600" i="1">
                <a:solidFill>
                  <a:srgbClr val="262626"/>
                </a:solidFill>
                <a:latin typeface="Open Sans" panose="020B0606030504020204" pitchFamily="34" charset="0"/>
                <a:cs typeface="Open Sans" panose="020B0606030504020204" pitchFamily="34" charset="0"/>
              </a:rPr>
              <a:t>Orwellian</a:t>
            </a:r>
            <a:r>
              <a:rPr lang="en-GB" altLang="it-IT" sz="1600">
                <a:solidFill>
                  <a:srgbClr val="262626"/>
                </a:solidFill>
                <a:latin typeface="Open Sans" panose="020B0606030504020204" pitchFamily="34" charset="0"/>
                <a:cs typeface="Open Sans" panose="020B0606030504020204" pitchFamily="34" charset="0"/>
              </a:rPr>
              <a:t> has entered the dictionary to describe anything characteristic of the author’s work, particularly with reference to </a:t>
            </a:r>
            <a:r>
              <a:rPr lang="en-GB" altLang="it-IT" sz="1600" b="1">
                <a:solidFill>
                  <a:srgbClr val="262626"/>
                </a:solidFill>
                <a:latin typeface="Open Sans" panose="020B0606030504020204" pitchFamily="34" charset="0"/>
                <a:cs typeface="Open Sans" panose="020B0606030504020204" pitchFamily="34" charset="0"/>
              </a:rPr>
              <a:t>totalitarian</a:t>
            </a:r>
            <a:r>
              <a:rPr lang="en-GB" altLang="it-IT" sz="1600">
                <a:solidFill>
                  <a:srgbClr val="262626"/>
                </a:solidFill>
                <a:latin typeface="Open Sans" panose="020B0606030504020204" pitchFamily="34" charset="0"/>
                <a:cs typeface="Open Sans" panose="020B0606030504020204" pitchFamily="34" charset="0"/>
              </a:rPr>
              <a:t> practices. And since 1994 the Orwell Prize has been awarded ‘to celebrate honest writing and reporting, to uncover hidden lives, to confront uncomfortable truths, to promote Orwell’s values of integrity, decency and fidelity to truth’.</a:t>
            </a:r>
          </a:p>
        </p:txBody>
      </p:sp>
      <p:pic>
        <p:nvPicPr>
          <p:cNvPr id="24580" name="Picture 2">
            <a:extLst>
              <a:ext uri="{FF2B5EF4-FFF2-40B4-BE49-F238E27FC236}">
                <a16:creationId xmlns:a16="http://schemas.microsoft.com/office/drawing/2014/main" id="{6E344A7F-3FE1-CD26-33FB-0769DAE3C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513" y="0"/>
            <a:ext cx="377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E09B863-85F7-37AD-3A13-16BD6B2322EB}"/>
              </a:ext>
            </a:extLst>
          </p:cNvPr>
          <p:cNvSpPr txBox="1">
            <a:spLocks noChangeArrowheads="1"/>
          </p:cNvSpPr>
          <p:nvPr/>
        </p:nvSpPr>
        <p:spPr bwMode="auto">
          <a:xfrm>
            <a:off x="5830888" y="2247900"/>
            <a:ext cx="2881312" cy="1101725"/>
          </a:xfrm>
          <a:prstGeom prst="rect">
            <a:avLst/>
          </a:prstGeom>
          <a:solidFill>
            <a:srgbClr val="7C3737">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GB" altLang="it-IT" sz="1600" b="1">
                <a:solidFill>
                  <a:schemeClr val="bg1"/>
                </a:solidFill>
                <a:latin typeface="Open Sans" panose="020B0606030504020204" pitchFamily="34" charset="0"/>
                <a:cs typeface="Open Sans" panose="020B0606030504020204" pitchFamily="34" charset="0"/>
              </a:rPr>
              <a:t>ideologies</a:t>
            </a:r>
            <a:br>
              <a:rPr lang="en-GB" altLang="it-IT" sz="1600" b="1">
                <a:solidFill>
                  <a:schemeClr val="bg1"/>
                </a:solidFill>
                <a:latin typeface="Open Sans" panose="020B0606030504020204" pitchFamily="34" charset="0"/>
                <a:cs typeface="Open Sans" panose="020B0606030504020204" pitchFamily="34" charset="0"/>
              </a:rPr>
            </a:br>
            <a:r>
              <a:rPr lang="en-US" altLang="it-IT" sz="1600">
                <a:solidFill>
                  <a:schemeClr val="bg1"/>
                </a:solidFill>
                <a:latin typeface="Open Sans" panose="020B0606030504020204" pitchFamily="34" charset="0"/>
                <a:cs typeface="Open Sans" panose="020B0606030504020204" pitchFamily="34" charset="0"/>
              </a:rPr>
              <a:t>Belief systems; modes of thinking</a:t>
            </a:r>
            <a:endParaRPr lang="en-GB" altLang="it-IT" sz="1600">
              <a:solidFill>
                <a:schemeClr val="bg1"/>
              </a:solidFill>
            </a:endParaRPr>
          </a:p>
        </p:txBody>
      </p:sp>
      <p:sp>
        <p:nvSpPr>
          <p:cNvPr id="7" name="TextBox 6">
            <a:extLst>
              <a:ext uri="{FF2B5EF4-FFF2-40B4-BE49-F238E27FC236}">
                <a16:creationId xmlns:a16="http://schemas.microsoft.com/office/drawing/2014/main" id="{F12493FF-133C-C65C-5C54-68742713D07D}"/>
              </a:ext>
            </a:extLst>
          </p:cNvPr>
          <p:cNvSpPr txBox="1">
            <a:spLocks noChangeArrowheads="1"/>
          </p:cNvSpPr>
          <p:nvPr/>
        </p:nvSpPr>
        <p:spPr bwMode="auto">
          <a:xfrm>
            <a:off x="5830888" y="3524250"/>
            <a:ext cx="2881312" cy="1347788"/>
          </a:xfrm>
          <a:prstGeom prst="rect">
            <a:avLst/>
          </a:prstGeom>
          <a:solidFill>
            <a:srgbClr val="7C3737">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0" tIns="180000" rIns="180000" bIns="180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GB" altLang="it-IT" sz="1600" b="1">
                <a:solidFill>
                  <a:schemeClr val="bg1"/>
                </a:solidFill>
                <a:latin typeface="Open Sans" panose="020B0606030504020204" pitchFamily="34" charset="0"/>
                <a:cs typeface="Open Sans" panose="020B0606030504020204" pitchFamily="34" charset="0"/>
              </a:rPr>
              <a:t>totalitarian</a:t>
            </a:r>
            <a:br>
              <a:rPr lang="en-GB" altLang="it-IT" sz="1600" b="1">
                <a:solidFill>
                  <a:schemeClr val="bg1"/>
                </a:solidFill>
                <a:latin typeface="Open Sans" panose="020B0606030504020204" pitchFamily="34" charset="0"/>
                <a:cs typeface="Open Sans" panose="020B0606030504020204" pitchFamily="34" charset="0"/>
              </a:rPr>
            </a:br>
            <a:r>
              <a:rPr lang="en-GB" altLang="it-IT" sz="1600" b="1">
                <a:solidFill>
                  <a:schemeClr val="bg1"/>
                </a:solidFill>
                <a:latin typeface="Open Sans" panose="020B0606030504020204" pitchFamily="34" charset="0"/>
                <a:cs typeface="Open Sans" panose="020B0606030504020204" pitchFamily="34" charset="0"/>
              </a:rPr>
              <a:t> </a:t>
            </a:r>
            <a:r>
              <a:rPr lang="en-US" altLang="it-IT" sz="1600">
                <a:solidFill>
                  <a:schemeClr val="bg1"/>
                </a:solidFill>
                <a:latin typeface="Open Sans" panose="020B0606030504020204" pitchFamily="34" charset="0"/>
                <a:cs typeface="Open Sans" panose="020B0606030504020204" pitchFamily="34" charset="0"/>
              </a:rPr>
              <a:t>Systems of government that are oppressive and all-powerful</a:t>
            </a:r>
            <a:endParaRPr lang="en-GB" altLang="it-IT" sz="16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2BB8631-59B9-17AA-6143-059BCD60A9C3}"/>
              </a:ext>
            </a:extLst>
          </p:cNvPr>
          <p:cNvSpPr>
            <a:spLocks noGrp="1"/>
          </p:cNvSpPr>
          <p:nvPr>
            <p:ph type="ctrTitle" idx="4294967295"/>
          </p:nvPr>
        </p:nvSpPr>
        <p:spPr bwMode="auto">
          <a:xfrm>
            <a:off x="142875" y="106363"/>
            <a:ext cx="9144000"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en-GB" altLang="en-US" sz="2400" b="1">
                <a:solidFill>
                  <a:srgbClr val="5E1E06"/>
                </a:solidFill>
                <a:latin typeface="Open Sans" panose="020B0606030504020204" pitchFamily="34" charset="0"/>
                <a:cs typeface="Open Sans" panose="020B0606030504020204" pitchFamily="34" charset="0"/>
              </a:rPr>
              <a:t>Important words</a:t>
            </a:r>
            <a:endParaRPr lang="en-GB" altLang="en-US" sz="24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8B057D4F-DF06-4210-80B6-303DE626453B}"/>
              </a:ext>
            </a:extLst>
          </p:cNvPr>
          <p:cNvSpPr txBox="1">
            <a:spLocks/>
          </p:cNvSpPr>
          <p:nvPr/>
        </p:nvSpPr>
        <p:spPr>
          <a:xfrm>
            <a:off x="188913" y="857250"/>
            <a:ext cx="8955087" cy="4678363"/>
          </a:xfrm>
          <a:prstGeom prst="rect">
            <a:avLst/>
          </a:prstGeom>
        </p:spPr>
        <p:txBody>
          <a:bodyPr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200"/>
              </a:spcAft>
            </a:pPr>
            <a:r>
              <a:rPr lang="en-GB" altLang="it-IT" b="1">
                <a:solidFill>
                  <a:srgbClr val="262626"/>
                </a:solidFill>
                <a:latin typeface="Open Sans" panose="020B0606030504020204" pitchFamily="34" charset="0"/>
                <a:cs typeface="Open Sans" panose="020B0606030504020204" pitchFamily="34" charset="0"/>
              </a:rPr>
              <a:t>Give a definition for these words:</a:t>
            </a:r>
          </a:p>
          <a:p>
            <a:pPr eaLnBrk="1" hangingPunct="1">
              <a:buFont typeface="Arial" panose="020B0604020202020204" pitchFamily="34" charset="0"/>
              <a:buChar char="•"/>
            </a:pPr>
            <a:r>
              <a:rPr lang="en-US" altLang="it-IT" b="1"/>
              <a:t>Pen name</a:t>
            </a:r>
            <a:r>
              <a:rPr lang="en-US" altLang="it-IT"/>
              <a:t> – Eric Blair .</a:t>
            </a:r>
          </a:p>
          <a:p>
            <a:pPr eaLnBrk="1" hangingPunct="1">
              <a:buFont typeface="Arial" panose="020B0604020202020204" pitchFamily="34" charset="0"/>
              <a:buChar char="•"/>
            </a:pPr>
            <a:r>
              <a:rPr lang="en-US" altLang="it-IT" b="1"/>
              <a:t>Author and Journalist – Orwell worked as a journalist for the BBC </a:t>
            </a:r>
            <a:endParaRPr lang="en-US" altLang="it-IT"/>
          </a:p>
          <a:p>
            <a:pPr eaLnBrk="1" hangingPunct="1">
              <a:buFont typeface="Arial" panose="020B0604020202020204" pitchFamily="34" charset="0"/>
              <a:buChar char="•"/>
            </a:pPr>
            <a:r>
              <a:rPr lang="en-US" altLang="it-IT" b="1"/>
              <a:t>Colonial Burma</a:t>
            </a:r>
            <a:r>
              <a:rPr lang="en-US" altLang="it-IT"/>
              <a:t> (now Myanmar) – Orwell travelled to Burma (India) to protect/defend the territory as a policeofficer</a:t>
            </a:r>
          </a:p>
          <a:p>
            <a:pPr eaLnBrk="1" hangingPunct="1">
              <a:buFont typeface="Arial" panose="020B0604020202020204" pitchFamily="34" charset="0"/>
              <a:buChar char="•"/>
            </a:pPr>
            <a:r>
              <a:rPr lang="en-US" altLang="it-IT" b="1"/>
              <a:t>Spanish Civil War</a:t>
            </a:r>
            <a:r>
              <a:rPr lang="en-US" altLang="it-IT"/>
              <a:t> – he fought for democracy in the Spanish Civil War </a:t>
            </a:r>
          </a:p>
          <a:p>
            <a:pPr eaLnBrk="1" hangingPunct="1">
              <a:buFont typeface="Arial" panose="020B0604020202020204" pitchFamily="34" charset="0"/>
              <a:buChar char="•"/>
            </a:pPr>
            <a:r>
              <a:rPr lang="en-US" altLang="it-IT" b="1"/>
              <a:t>Anti-totalitarianism</a:t>
            </a:r>
            <a:r>
              <a:rPr lang="en-US" altLang="it-IT"/>
              <a:t> –  to be against dictatorship – opposite to (Fascism/Nazism/Communism – Russian Revolution </a:t>
            </a:r>
          </a:p>
          <a:p>
            <a:pPr eaLnBrk="1" hangingPunct="1">
              <a:buFont typeface="Arial" panose="020B0604020202020204" pitchFamily="34" charset="0"/>
              <a:buChar char="•"/>
            </a:pPr>
            <a:r>
              <a:rPr lang="en-US" altLang="it-IT" b="1"/>
              <a:t>Social injustice</a:t>
            </a:r>
            <a:r>
              <a:rPr lang="en-US" altLang="it-IT"/>
              <a:t> – promise something that you never do </a:t>
            </a:r>
          </a:p>
          <a:p>
            <a:pPr eaLnBrk="1" hangingPunct="1">
              <a:buFont typeface="Arial" panose="020B0604020202020204" pitchFamily="34" charset="0"/>
              <a:buChar char="•"/>
            </a:pPr>
            <a:r>
              <a:rPr lang="en-US" altLang="it-IT" b="1"/>
              <a:t>Satire</a:t>
            </a:r>
            <a:r>
              <a:rPr lang="en-US" altLang="it-IT"/>
              <a:t> – making fun of something to give a message – (Fattoria degli animali)</a:t>
            </a:r>
          </a:p>
          <a:p>
            <a:pPr eaLnBrk="1" hangingPunct="1">
              <a:buFont typeface="Arial" panose="020B0604020202020204" pitchFamily="34" charset="0"/>
              <a:buChar char="•"/>
            </a:pPr>
            <a:r>
              <a:rPr lang="en-US" altLang="it-IT" b="1"/>
              <a:t>Dystopia</a:t>
            </a:r>
            <a:r>
              <a:rPr lang="en-US" altLang="it-IT"/>
              <a:t> –  to describe the worst possible place to live - 1984</a:t>
            </a:r>
          </a:p>
          <a:p>
            <a:pPr eaLnBrk="1" hangingPunct="1">
              <a:buFont typeface="Arial" panose="020B0604020202020204" pitchFamily="34" charset="0"/>
              <a:buChar char="•"/>
            </a:pPr>
            <a:r>
              <a:rPr lang="en-US" altLang="it-IT" b="1"/>
              <a:t>Surveillance</a:t>
            </a:r>
            <a:r>
              <a:rPr lang="en-US" altLang="it-IT"/>
              <a:t> –  to control c/ have control</a:t>
            </a:r>
          </a:p>
          <a:p>
            <a:pPr eaLnBrk="1" hangingPunct="1">
              <a:buFont typeface="Arial" panose="020B0604020202020204" pitchFamily="34" charset="0"/>
              <a:buChar char="•"/>
            </a:pPr>
            <a:r>
              <a:rPr lang="en-US" altLang="it-IT" b="1"/>
              <a:t>Freedom of speech</a:t>
            </a:r>
            <a:r>
              <a:rPr lang="en-US" altLang="it-IT"/>
              <a:t> –</a:t>
            </a:r>
          </a:p>
          <a:p>
            <a:pPr eaLnBrk="1" hangingPunct="1">
              <a:buFont typeface="Arial" panose="020B0604020202020204" pitchFamily="34" charset="0"/>
              <a:buChar char="•"/>
            </a:pPr>
            <a:r>
              <a:rPr lang="en-US" altLang="it-IT" b="1"/>
              <a:t>Tuberculosis</a:t>
            </a:r>
            <a:r>
              <a:rPr lang="en-US" altLang="it-IT"/>
              <a:t> –  he died of </a:t>
            </a:r>
          </a:p>
          <a:p>
            <a:pPr eaLnBrk="1" hangingPunct="1">
              <a:buFont typeface="Arial" panose="020B0604020202020204" pitchFamily="34" charset="0"/>
              <a:buChar char="•"/>
            </a:pPr>
            <a:r>
              <a:rPr lang="en-US" altLang="it-IT" b="1"/>
              <a:t>Legacy</a:t>
            </a:r>
            <a:r>
              <a:rPr lang="en-US" altLang="it-IT"/>
              <a:t> – something we get from him</a:t>
            </a:r>
          </a:p>
          <a:p>
            <a:pPr eaLnBrk="1" hangingPunct="1">
              <a:spcAft>
                <a:spcPts val="1200"/>
              </a:spcAft>
              <a:buFont typeface="Arial" panose="020B0604020202020204" pitchFamily="34" charset="0"/>
              <a:buChar char="•"/>
            </a:pPr>
            <a:endParaRPr lang="en-GB" altLang="it-IT" b="1">
              <a:solidFill>
                <a:srgbClr val="262626"/>
              </a:solidFill>
              <a:latin typeface="Open Sans" panose="020B0606030504020204" pitchFamily="34" charset="0"/>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9C23181-B50F-56B1-CF33-B103D945EC99}"/>
              </a:ext>
            </a:extLst>
          </p:cNvPr>
          <p:cNvSpPr>
            <a:spLocks noGrp="1"/>
          </p:cNvSpPr>
          <p:nvPr>
            <p:ph type="ctrTitle" idx="4294967295"/>
          </p:nvPr>
        </p:nvSpPr>
        <p:spPr bwMode="auto">
          <a:xfrm>
            <a:off x="0" y="134938"/>
            <a:ext cx="9144000"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3600" b="1">
                <a:solidFill>
                  <a:srgbClr val="5E1E06"/>
                </a:solidFill>
                <a:latin typeface="Open Sans" panose="020B0606030504020204" pitchFamily="34" charset="0"/>
                <a:cs typeface="Open Sans" panose="020B0606030504020204" pitchFamily="34" charset="0"/>
              </a:rPr>
              <a:t>WHO IS THIS MAN?</a:t>
            </a:r>
            <a:endParaRPr lang="en-GB" altLang="en-US" sz="3600" b="1">
              <a:solidFill>
                <a:srgbClr val="6B241F"/>
              </a:solidFill>
              <a:latin typeface="Open Sans" panose="020B0606030504020204" pitchFamily="34" charset="0"/>
              <a:cs typeface="Open Sans" panose="020B0606030504020204" pitchFamily="34" charset="0"/>
            </a:endParaRPr>
          </a:p>
        </p:txBody>
      </p:sp>
      <p:pic>
        <p:nvPicPr>
          <p:cNvPr id="11267" name="Picture 2" descr="https://upload.wikimedia.org/wikipedia/commons/thumb/4/44/George_Orwell%2C_c._1940_%2841928180381%29_%28cropped%29.jpg/250px-George_Orwell%2C_c._1940_%2841928180381%29_%28cropped%29.jpg">
            <a:extLst>
              <a:ext uri="{FF2B5EF4-FFF2-40B4-BE49-F238E27FC236}">
                <a16:creationId xmlns:a16="http://schemas.microsoft.com/office/drawing/2014/main" id="{B44DF3C6-73B0-8156-8399-5DB2D59E4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1035050"/>
            <a:ext cx="389572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E91FB97-289E-370F-9D6C-9B131648789E}"/>
              </a:ext>
            </a:extLst>
          </p:cNvPr>
          <p:cNvSpPr>
            <a:spLocks noGrp="1"/>
          </p:cNvSpPr>
          <p:nvPr>
            <p:ph type="ctrTitle" idx="4294967295"/>
          </p:nvPr>
        </p:nvSpPr>
        <p:spPr bwMode="auto">
          <a:xfrm>
            <a:off x="-195263" y="106363"/>
            <a:ext cx="9144001"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3600" b="1">
                <a:solidFill>
                  <a:srgbClr val="6B241F"/>
                </a:solidFill>
                <a:latin typeface="Open Sans" panose="020B0606030504020204" pitchFamily="34" charset="0"/>
                <a:cs typeface="Open Sans" panose="020B0606030504020204" pitchFamily="34" charset="0"/>
              </a:rPr>
              <a:t>George Orwell - Biography</a:t>
            </a:r>
          </a:p>
        </p:txBody>
      </p:sp>
      <p:sp>
        <p:nvSpPr>
          <p:cNvPr id="12291" name="Rettangolo 1">
            <a:extLst>
              <a:ext uri="{FF2B5EF4-FFF2-40B4-BE49-F238E27FC236}">
                <a16:creationId xmlns:a16="http://schemas.microsoft.com/office/drawing/2014/main" id="{931EF47F-2C57-8906-78F5-BF1639B720A1}"/>
              </a:ext>
            </a:extLst>
          </p:cNvPr>
          <p:cNvSpPr>
            <a:spLocks noChangeArrowheads="1"/>
          </p:cNvSpPr>
          <p:nvPr/>
        </p:nvSpPr>
        <p:spPr bwMode="auto">
          <a:xfrm>
            <a:off x="125413" y="685800"/>
            <a:ext cx="85010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it-IT" b="1"/>
              <a:t>Who was George Orwell?</a:t>
            </a:r>
          </a:p>
          <a:p>
            <a:r>
              <a:rPr lang="en-US" altLang="it-IT" b="1"/>
              <a:t>Biography</a:t>
            </a:r>
          </a:p>
          <a:p>
            <a:r>
              <a:rPr lang="en-US" altLang="it-IT"/>
              <a:t>George Orwell was a famous English author whose most popular books are </a:t>
            </a:r>
            <a:r>
              <a:rPr lang="en-US" altLang="it-IT" i="1"/>
              <a:t>Animal Farm</a:t>
            </a:r>
            <a:r>
              <a:rPr lang="en-US" altLang="it-IT"/>
              <a:t> and </a:t>
            </a:r>
            <a:r>
              <a:rPr lang="en-US" altLang="it-IT" i="1"/>
              <a:t>1984</a:t>
            </a:r>
            <a:r>
              <a:rPr lang="en-US" altLang="it-IT"/>
              <a:t>. He also wrote many essays about topics such as other writers, popular culture, politics, and writing.</a:t>
            </a:r>
          </a:p>
        </p:txBody>
      </p:sp>
      <p:pic>
        <p:nvPicPr>
          <p:cNvPr id="12292" name="Picture 2" descr="Dominion dell'India - Wikipedia">
            <a:extLst>
              <a:ext uri="{FF2B5EF4-FFF2-40B4-BE49-F238E27FC236}">
                <a16:creationId xmlns:a16="http://schemas.microsoft.com/office/drawing/2014/main" id="{FE25C607-1564-CAF3-2466-9BD64B0A1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163763"/>
            <a:ext cx="318770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descr="File:General map of the Spanish Civil War (1936–39).svg - Wikipedia">
            <a:extLst>
              <a:ext uri="{FF2B5EF4-FFF2-40B4-BE49-F238E27FC236}">
                <a16:creationId xmlns:a16="http://schemas.microsoft.com/office/drawing/2014/main" id="{51E2B94C-DAEB-F0D3-9475-F131E1CFD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2209800"/>
            <a:ext cx="2636838"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Stalin's Jewish Anti-Fascist Committee and the Black Book of Russian Jewry  | Yanky Fachler – Irish Jewish Museum">
            <a:extLst>
              <a:ext uri="{FF2B5EF4-FFF2-40B4-BE49-F238E27FC236}">
                <a16:creationId xmlns:a16="http://schemas.microsoft.com/office/drawing/2014/main" id="{CF5038E4-1619-C301-5B94-9ED7CD511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050" y="4583113"/>
            <a:ext cx="157480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Fascism - Wikipedia">
            <a:extLst>
              <a:ext uri="{FF2B5EF4-FFF2-40B4-BE49-F238E27FC236}">
                <a16:creationId xmlns:a16="http://schemas.microsoft.com/office/drawing/2014/main" id="{EFA2E9BB-8B1B-1A56-B040-B556DD41A2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50" y="4583113"/>
            <a:ext cx="14859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F34827D-CB2A-8891-5E73-6CB56F61C2D3}"/>
              </a:ext>
            </a:extLst>
          </p:cNvPr>
          <p:cNvSpPr>
            <a:spLocks noGrp="1"/>
          </p:cNvSpPr>
          <p:nvPr>
            <p:ph type="ctrTitle" idx="4294967295"/>
          </p:nvPr>
        </p:nvSpPr>
        <p:spPr bwMode="auto">
          <a:xfrm>
            <a:off x="-195263" y="106363"/>
            <a:ext cx="9144001"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3600" b="1">
                <a:solidFill>
                  <a:srgbClr val="6B241F"/>
                </a:solidFill>
                <a:latin typeface="Open Sans" panose="020B0606030504020204" pitchFamily="34" charset="0"/>
                <a:cs typeface="Open Sans" panose="020B0606030504020204" pitchFamily="34" charset="0"/>
              </a:rPr>
              <a:t>George Orwell - Biography</a:t>
            </a:r>
          </a:p>
        </p:txBody>
      </p:sp>
      <p:sp>
        <p:nvSpPr>
          <p:cNvPr id="13315" name="Rettangolo 1">
            <a:extLst>
              <a:ext uri="{FF2B5EF4-FFF2-40B4-BE49-F238E27FC236}">
                <a16:creationId xmlns:a16="http://schemas.microsoft.com/office/drawing/2014/main" id="{531C10AE-CF37-6584-BD7E-826AE3D0B6CB}"/>
              </a:ext>
            </a:extLst>
          </p:cNvPr>
          <p:cNvSpPr>
            <a:spLocks noChangeArrowheads="1"/>
          </p:cNvSpPr>
          <p:nvPr/>
        </p:nvSpPr>
        <p:spPr bwMode="auto">
          <a:xfrm>
            <a:off x="0" y="727075"/>
            <a:ext cx="8499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it-IT" b="1"/>
              <a:t>Who was George Orwell?</a:t>
            </a:r>
          </a:p>
          <a:p>
            <a:endParaRPr lang="en-US" altLang="it-IT" b="1"/>
          </a:p>
        </p:txBody>
      </p:sp>
      <p:sp>
        <p:nvSpPr>
          <p:cNvPr id="6" name="Rettangolo 5">
            <a:extLst>
              <a:ext uri="{FF2B5EF4-FFF2-40B4-BE49-F238E27FC236}">
                <a16:creationId xmlns:a16="http://schemas.microsoft.com/office/drawing/2014/main" id="{85242431-AE7C-4567-A7B2-94B4D120A86E}"/>
              </a:ext>
            </a:extLst>
          </p:cNvPr>
          <p:cNvSpPr/>
          <p:nvPr/>
        </p:nvSpPr>
        <p:spPr>
          <a:xfrm>
            <a:off x="55563" y="995363"/>
            <a:ext cx="8893175" cy="5756275"/>
          </a:xfrm>
          <a:prstGeom prst="rect">
            <a:avLst/>
          </a:prstGeom>
        </p:spPr>
        <p:txBody>
          <a:bodyPr>
            <a:spAutoFit/>
          </a:bodyPr>
          <a:lstStyle/>
          <a:p>
            <a:pPr marL="285750" indent="-285750">
              <a:buFont typeface="Arial" panose="020B0604020202020204" pitchFamily="34" charset="0"/>
              <a:buChar char="•"/>
              <a:defRPr/>
            </a:pPr>
            <a:r>
              <a:rPr lang="en-US" sz="1600" dirty="0"/>
              <a:t>George Orwell was born in 1903, as </a:t>
            </a:r>
            <a:r>
              <a:rPr lang="en-US" sz="1600" b="1" dirty="0"/>
              <a:t>Eric Blair</a:t>
            </a:r>
            <a:r>
              <a:rPr lang="en-US" sz="1600" dirty="0"/>
              <a:t> in </a:t>
            </a:r>
            <a:r>
              <a:rPr lang="en-US" sz="1600" b="1" dirty="0"/>
              <a:t>India</a:t>
            </a:r>
            <a:r>
              <a:rPr lang="en-US" sz="1600" dirty="0"/>
              <a:t>, which was then a part of the British Empire. He used the name </a:t>
            </a:r>
            <a:r>
              <a:rPr lang="en-US" sz="1600" b="1" dirty="0"/>
              <a:t>George Orwell</a:t>
            </a:r>
            <a:r>
              <a:rPr lang="en-US" sz="1600" dirty="0"/>
              <a:t> only for his writing.</a:t>
            </a:r>
          </a:p>
          <a:p>
            <a:pPr marL="285750" indent="-285750">
              <a:buFont typeface="Arial" panose="020B0604020202020204" pitchFamily="34" charset="0"/>
              <a:buChar char="•"/>
              <a:defRPr/>
            </a:pPr>
            <a:r>
              <a:rPr lang="en-US" sz="1600" dirty="0"/>
              <a:t>He </a:t>
            </a:r>
            <a:r>
              <a:rPr lang="en-US" sz="1600" b="1" dirty="0"/>
              <a:t>hated most of his time at school</a:t>
            </a:r>
            <a:r>
              <a:rPr lang="en-US" sz="1600" dirty="0"/>
              <a:t>, but he developed his writing ability and even published some poems.</a:t>
            </a:r>
          </a:p>
          <a:p>
            <a:pPr marL="285750" indent="-285750">
              <a:buFont typeface="Arial" panose="020B0604020202020204" pitchFamily="34" charset="0"/>
              <a:buChar char="•"/>
              <a:defRPr/>
            </a:pPr>
            <a:r>
              <a:rPr lang="en-US" sz="1600" dirty="0"/>
              <a:t>His parents couldn’t afford to send him to university, so his family encouraged him to </a:t>
            </a:r>
            <a:r>
              <a:rPr lang="en-US" sz="1600" b="1" dirty="0"/>
              <a:t>return to Asia</a:t>
            </a:r>
            <a:r>
              <a:rPr lang="en-US" sz="1600" dirty="0"/>
              <a:t> to become a </a:t>
            </a:r>
            <a:r>
              <a:rPr lang="en-US" sz="1600" b="1" dirty="0"/>
              <a:t>policeman in Burma</a:t>
            </a:r>
            <a:r>
              <a:rPr lang="en-US" sz="1600" dirty="0"/>
              <a:t>. His experiences there inspired his first novel, </a:t>
            </a:r>
            <a:r>
              <a:rPr lang="en-US" sz="1600" i="1" dirty="0"/>
              <a:t>Burmese Days</a:t>
            </a:r>
            <a:r>
              <a:rPr lang="en-US" sz="1600" dirty="0"/>
              <a:t>.</a:t>
            </a:r>
          </a:p>
          <a:p>
            <a:pPr>
              <a:defRPr/>
            </a:pPr>
            <a:endParaRPr lang="en-US" sz="1600" dirty="0"/>
          </a:p>
          <a:p>
            <a:pPr marL="285750" indent="-285750">
              <a:buFont typeface="Arial" panose="020B0604020202020204" pitchFamily="34" charset="0"/>
              <a:buChar char="•"/>
              <a:defRPr/>
            </a:pPr>
            <a:r>
              <a:rPr lang="en-US" sz="1600" dirty="0"/>
              <a:t>Orwell hated the empire and found it difficult being a policeman. He felt that many of the Burmese people hated him, because as a policeman he was a symbol of the empire. He eventually returned to England when he became sick and decided not to go back.</a:t>
            </a:r>
          </a:p>
          <a:p>
            <a:pPr>
              <a:defRPr/>
            </a:pPr>
            <a:endParaRPr lang="en-US" sz="1600" dirty="0"/>
          </a:p>
          <a:p>
            <a:pPr marL="285750" indent="-285750">
              <a:buFont typeface="Arial" panose="020B0604020202020204" pitchFamily="34" charset="0"/>
              <a:buChar char="•"/>
              <a:defRPr/>
            </a:pPr>
            <a:r>
              <a:rPr lang="en-US" sz="1600" dirty="0"/>
              <a:t>Back in England, Orwell decided to experience what life was like for poor people. He </a:t>
            </a:r>
            <a:r>
              <a:rPr lang="en-US" sz="1600" b="1" dirty="0"/>
              <a:t>wore different clothes</a:t>
            </a:r>
            <a:r>
              <a:rPr lang="en-US" sz="1600" dirty="0"/>
              <a:t> and </a:t>
            </a:r>
            <a:r>
              <a:rPr lang="en-US" sz="1600" b="1" dirty="0"/>
              <a:t>used a different name</a:t>
            </a:r>
            <a:r>
              <a:rPr lang="en-US" sz="1600" dirty="0"/>
              <a:t>, visiting the poorest parts of London. He wrote about these experiences and also about living as a teacher in Paris in </a:t>
            </a:r>
            <a:r>
              <a:rPr lang="en-US" sz="1600" i="1" dirty="0"/>
              <a:t>Down and Out in Paris and London</a:t>
            </a:r>
            <a:r>
              <a:rPr lang="en-US" sz="1600" dirty="0"/>
              <a:t>.</a:t>
            </a:r>
          </a:p>
          <a:p>
            <a:pPr>
              <a:defRPr/>
            </a:pPr>
            <a:endParaRPr lang="en-US" sz="1600" dirty="0"/>
          </a:p>
          <a:p>
            <a:pPr marL="285750" indent="-285750">
              <a:buFont typeface="Arial" panose="020B0604020202020204" pitchFamily="34" charset="0"/>
              <a:buChar char="•"/>
              <a:defRPr/>
            </a:pPr>
            <a:r>
              <a:rPr lang="en-US" sz="1600" dirty="0"/>
              <a:t>Orwell </a:t>
            </a:r>
            <a:r>
              <a:rPr lang="en-US" sz="1600" b="1" dirty="0"/>
              <a:t>fought for the Republicans in the Spanish Civil War</a:t>
            </a:r>
            <a:r>
              <a:rPr lang="en-US" sz="1600" dirty="0"/>
              <a:t>. This became the basis for his book </a:t>
            </a:r>
            <a:r>
              <a:rPr lang="en-US" sz="1600" i="1" dirty="0"/>
              <a:t>Homage to Catalonia</a:t>
            </a:r>
            <a:r>
              <a:rPr lang="en-US" sz="1600" dirty="0"/>
              <a:t>.</a:t>
            </a:r>
          </a:p>
          <a:p>
            <a:pPr>
              <a:defRPr/>
            </a:pPr>
            <a:endParaRPr lang="en-US" sz="1600" dirty="0"/>
          </a:p>
          <a:p>
            <a:pPr marL="285750" indent="-285750">
              <a:buFont typeface="Arial" panose="020B0604020202020204" pitchFamily="34" charset="0"/>
              <a:buChar char="•"/>
              <a:defRPr/>
            </a:pPr>
            <a:r>
              <a:rPr lang="en-US" sz="1600" dirty="0"/>
              <a:t>His two most famous books, </a:t>
            </a:r>
            <a:r>
              <a:rPr lang="en-US" sz="1600" i="1" dirty="0"/>
              <a:t>Animal Farm</a:t>
            </a:r>
            <a:r>
              <a:rPr lang="en-US" sz="1600" dirty="0"/>
              <a:t> and </a:t>
            </a:r>
            <a:r>
              <a:rPr lang="en-US" sz="1600" i="1" dirty="0"/>
              <a:t>1984</a:t>
            </a:r>
            <a:r>
              <a:rPr lang="en-US" sz="1600" dirty="0"/>
              <a:t>, were </a:t>
            </a:r>
            <a:r>
              <a:rPr lang="en-US" sz="1600" b="1" dirty="0"/>
              <a:t>attacks on totalitarianism</a:t>
            </a:r>
            <a:r>
              <a:rPr lang="en-US" sz="1600" dirty="0"/>
              <a:t> – governments that don’t let people have any freedom.</a:t>
            </a:r>
          </a:p>
          <a:p>
            <a:pPr>
              <a:defRPr/>
            </a:pPr>
            <a:endParaRPr lang="en-US" sz="1600" dirty="0"/>
          </a:p>
          <a:p>
            <a:pPr marL="285750" indent="-285750">
              <a:buFont typeface="Arial" panose="020B0604020202020204" pitchFamily="34" charset="0"/>
              <a:buChar char="•"/>
              <a:defRPr/>
            </a:pPr>
            <a:r>
              <a:rPr lang="en-US" sz="1600" dirty="0"/>
              <a:t>Orwell </a:t>
            </a:r>
            <a:r>
              <a:rPr lang="en-US" sz="1600" b="1" dirty="0"/>
              <a:t>died of tuberculosis</a:t>
            </a:r>
            <a:r>
              <a:rPr lang="en-US" sz="1600" dirty="0"/>
              <a:t> at the age of 46. His </a:t>
            </a:r>
            <a:r>
              <a:rPr lang="en-US" sz="1600" b="1" dirty="0"/>
              <a:t>legacy</a:t>
            </a:r>
            <a:r>
              <a:rPr lang="en-US" sz="1600" dirty="0"/>
              <a:t> as a writer has continued to this day – he is remembered and respected by many.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ABBAE5D2-ABE8-CE20-2855-F21089F9A37C}"/>
              </a:ext>
            </a:extLst>
          </p:cNvPr>
          <p:cNvSpPr>
            <a:spLocks noGrp="1"/>
          </p:cNvSpPr>
          <p:nvPr>
            <p:ph type="ctrTitle" idx="4294967295"/>
          </p:nvPr>
        </p:nvSpPr>
        <p:spPr bwMode="auto">
          <a:xfrm>
            <a:off x="-195263" y="106363"/>
            <a:ext cx="9144001"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2800" b="1">
                <a:solidFill>
                  <a:srgbClr val="6B241F"/>
                </a:solidFill>
                <a:latin typeface="Open Sans" panose="020B0606030504020204" pitchFamily="34" charset="0"/>
                <a:cs typeface="Open Sans" panose="020B0606030504020204" pitchFamily="34" charset="0"/>
              </a:rPr>
              <a:t>George Orwell - 1984</a:t>
            </a:r>
          </a:p>
        </p:txBody>
      </p:sp>
      <p:sp>
        <p:nvSpPr>
          <p:cNvPr id="14339" name="Rettangolo 2">
            <a:extLst>
              <a:ext uri="{FF2B5EF4-FFF2-40B4-BE49-F238E27FC236}">
                <a16:creationId xmlns:a16="http://schemas.microsoft.com/office/drawing/2014/main" id="{63836B8F-5571-02B1-C7D1-E68556D3A706}"/>
              </a:ext>
            </a:extLst>
          </p:cNvPr>
          <p:cNvSpPr>
            <a:spLocks noChangeArrowheads="1"/>
          </p:cNvSpPr>
          <p:nvPr/>
        </p:nvSpPr>
        <p:spPr bwMode="auto">
          <a:xfrm>
            <a:off x="69850" y="646113"/>
            <a:ext cx="861218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it-IT" b="1"/>
              <a:t>1984 was written in 1948 and published in 1949.</a:t>
            </a:r>
          </a:p>
          <a:p>
            <a:r>
              <a:rPr lang="en-US" altLang="it-IT" i="1"/>
              <a:t>1984</a:t>
            </a:r>
            <a:r>
              <a:rPr lang="en-US" altLang="it-IT"/>
              <a:t> is a story about a man, named Winston Smith, who works for the government in the future. This government controls everything, and controls and kills people who disagree.</a:t>
            </a:r>
          </a:p>
          <a:p>
            <a:endParaRPr lang="en-US" altLang="it-IT"/>
          </a:p>
          <a:p>
            <a:r>
              <a:rPr lang="en-US" altLang="it-IT"/>
              <a:t>They use </a:t>
            </a:r>
            <a:r>
              <a:rPr lang="en-US" altLang="it-IT" b="1"/>
              <a:t>propaganda</a:t>
            </a:r>
            <a:r>
              <a:rPr lang="en-US" altLang="it-IT"/>
              <a:t> (fake information that is spread to influence people's opinions or beliefs) and they even change the language, so that it becomes more difficult to think against the government. On television, Big Brother, a character created by the government, watches everyone.</a:t>
            </a:r>
          </a:p>
          <a:p>
            <a:endParaRPr lang="en-US" altLang="it-IT"/>
          </a:p>
          <a:p>
            <a:r>
              <a:rPr lang="en-US" altLang="it-IT"/>
              <a:t>Winston Smith falls in love with a woman, and together they try to stop Big Brother. They believe there are other people that will help them, but they all work for Big Brother. </a:t>
            </a:r>
          </a:p>
          <a:p>
            <a:endParaRPr lang="en-US" altLang="it-IT"/>
          </a:p>
          <a:p>
            <a:r>
              <a:rPr lang="en-US" altLang="it-IT"/>
              <a:t>They are caught by the government and sent to ‘Room 101’. Here they are tortured into changing their way of thinking, and they become </a:t>
            </a:r>
            <a:r>
              <a:rPr lang="en-US" altLang="it-IT" b="1"/>
              <a:t>brainwashed</a:t>
            </a:r>
            <a:r>
              <a:rPr lang="en-US" altLang="it-IT"/>
              <a:t>. The last line of the book is </a:t>
            </a:r>
            <a:r>
              <a:rPr lang="en-US" altLang="it-IT" i="1"/>
              <a:t>‘He loved Big Brother’</a:t>
            </a:r>
            <a:r>
              <a:rPr lang="en-US" altLang="it-IT"/>
              <a:t> – Winston’s mind has been changed forever, and he now likes the government.</a:t>
            </a:r>
          </a:p>
        </p:txBody>
      </p:sp>
      <p:pic>
        <p:nvPicPr>
          <p:cNvPr id="14340" name="Picture 2" descr="BIG BROTHER IS WATCHING YOU PICTURE POSTER STAMPA FOTO BANNER 1984 Libro  Orwell">
            <a:extLst>
              <a:ext uri="{FF2B5EF4-FFF2-40B4-BE49-F238E27FC236}">
                <a16:creationId xmlns:a16="http://schemas.microsoft.com/office/drawing/2014/main" id="{ABD48FE0-4535-89C7-FDBF-5B4B5B58E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13" y="4945063"/>
            <a:ext cx="26035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He loved Big Brother.">
            <a:extLst>
              <a:ext uri="{FF2B5EF4-FFF2-40B4-BE49-F238E27FC236}">
                <a16:creationId xmlns:a16="http://schemas.microsoft.com/office/drawing/2014/main" id="{6F801B0F-C924-8AF5-7FA5-8603E1DEE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4884738"/>
            <a:ext cx="167005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7AD581A-66A5-AE4C-C38E-6C854E060583}"/>
              </a:ext>
            </a:extLst>
          </p:cNvPr>
          <p:cNvSpPr>
            <a:spLocks noGrp="1"/>
          </p:cNvSpPr>
          <p:nvPr>
            <p:ph type="ctrTitle" idx="4294967295"/>
          </p:nvPr>
        </p:nvSpPr>
        <p:spPr bwMode="auto">
          <a:xfrm>
            <a:off x="-195263" y="106363"/>
            <a:ext cx="9144001"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2800" b="1">
                <a:solidFill>
                  <a:srgbClr val="6B241F"/>
                </a:solidFill>
                <a:latin typeface="Open Sans" panose="020B0606030504020204" pitchFamily="34" charset="0"/>
                <a:cs typeface="Open Sans" panose="020B0606030504020204" pitchFamily="34" charset="0"/>
              </a:rPr>
              <a:t>George Orwell – Animal Farm</a:t>
            </a:r>
          </a:p>
        </p:txBody>
      </p:sp>
      <p:sp>
        <p:nvSpPr>
          <p:cNvPr id="2" name="Rettangolo 1">
            <a:extLst>
              <a:ext uri="{FF2B5EF4-FFF2-40B4-BE49-F238E27FC236}">
                <a16:creationId xmlns:a16="http://schemas.microsoft.com/office/drawing/2014/main" id="{0ED05331-2F2F-4DDC-8C8B-2A1E5F2D0D44}"/>
              </a:ext>
            </a:extLst>
          </p:cNvPr>
          <p:cNvSpPr/>
          <p:nvPr/>
        </p:nvSpPr>
        <p:spPr>
          <a:xfrm>
            <a:off x="107950" y="417513"/>
            <a:ext cx="8537575" cy="4800600"/>
          </a:xfrm>
          <a:prstGeom prst="rect">
            <a:avLst/>
          </a:prstGeom>
        </p:spPr>
        <p:txBody>
          <a:bodyPr>
            <a:spAutoFit/>
          </a:bodyPr>
          <a:lstStyle/>
          <a:p>
            <a:pPr>
              <a:defRPr/>
            </a:pPr>
            <a:r>
              <a:rPr lang="en-US" b="1" dirty="0"/>
              <a:t>Animal Farm</a:t>
            </a:r>
            <a:endParaRPr lang="en-US" dirty="0"/>
          </a:p>
          <a:p>
            <a:pPr>
              <a:defRPr/>
            </a:pPr>
            <a:r>
              <a:rPr lang="en-US" dirty="0"/>
              <a:t>In </a:t>
            </a:r>
            <a:r>
              <a:rPr lang="en-US" i="1" dirty="0"/>
              <a:t>Animal Farm</a:t>
            </a:r>
            <a:r>
              <a:rPr lang="en-US" dirty="0"/>
              <a:t>, many animals live on a farm that is owned by a bad farmer. He does not care for the animals, and they are often left with no food. </a:t>
            </a:r>
          </a:p>
          <a:p>
            <a:pPr marL="285750" indent="-285750">
              <a:buFont typeface="Arial" panose="020B0604020202020204" pitchFamily="34" charset="0"/>
              <a:buChar char="•"/>
              <a:defRPr/>
            </a:pPr>
            <a:endParaRPr lang="en-US" dirty="0"/>
          </a:p>
          <a:p>
            <a:pPr>
              <a:defRPr/>
            </a:pPr>
            <a:r>
              <a:rPr lang="en-US" dirty="0"/>
              <a:t>Eventually, the animals decide to get rid of the farmer after listening to one of the pigs, and force him to leave the farm. They then decide to make the farm one run by animals, with their own sets of rules.</a:t>
            </a:r>
          </a:p>
          <a:p>
            <a:pPr>
              <a:defRPr/>
            </a:pPr>
            <a:endParaRPr lang="en-US" dirty="0"/>
          </a:p>
          <a:p>
            <a:pPr>
              <a:defRPr/>
            </a:pPr>
            <a:r>
              <a:rPr lang="en-US" dirty="0"/>
              <a:t>However, the pigs that manage the farm slowly change the rules, and lie to the animals. Many of the animals trust the pigs and forget the rules have been changed, allowing the pigs to control them just like the farmer did.</a:t>
            </a:r>
          </a:p>
          <a:p>
            <a:pPr>
              <a:defRPr/>
            </a:pPr>
            <a:endParaRPr lang="en-US" dirty="0"/>
          </a:p>
          <a:p>
            <a:pPr>
              <a:defRPr/>
            </a:pPr>
            <a:r>
              <a:rPr lang="en-US" dirty="0"/>
              <a:t>This story is an </a:t>
            </a:r>
            <a:r>
              <a:rPr lang="en-US" b="1" dirty="0"/>
              <a:t>allegory</a:t>
            </a:r>
            <a:r>
              <a:rPr lang="en-US" dirty="0"/>
              <a:t>, meaning its characters and events are symbols for other things. </a:t>
            </a:r>
          </a:p>
          <a:p>
            <a:pPr>
              <a:defRPr/>
            </a:pPr>
            <a:endParaRPr lang="en-US" i="1" dirty="0"/>
          </a:p>
          <a:p>
            <a:pPr>
              <a:defRPr/>
            </a:pPr>
            <a:r>
              <a:rPr lang="en-US" i="1" dirty="0"/>
              <a:t>Animal Farm</a:t>
            </a:r>
            <a:r>
              <a:rPr lang="en-US" dirty="0"/>
              <a:t> is about the Russian Revolution and what happened after, where the people got rid of their king but replaced him with dictators – people who control a country completely, without offering any freedom – who behaved the same as kings.</a:t>
            </a:r>
          </a:p>
        </p:txBody>
      </p:sp>
      <p:pic>
        <p:nvPicPr>
          <p:cNvPr id="15364" name="Picture 2" descr="Animal Farm: Barrington Stoke Edition">
            <a:extLst>
              <a:ext uri="{FF2B5EF4-FFF2-40B4-BE49-F238E27FC236}">
                <a16:creationId xmlns:a16="http://schemas.microsoft.com/office/drawing/2014/main" id="{5C158578-4602-A035-C285-69277CD52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338" y="4897438"/>
            <a:ext cx="12461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41DFFF7-3DB7-414B-96ED-6FE1677EE43B}"/>
              </a:ext>
            </a:extLst>
          </p:cNvPr>
          <p:cNvSpPr/>
          <p:nvPr/>
        </p:nvSpPr>
        <p:spPr bwMode="auto">
          <a:xfrm>
            <a:off x="479425" y="1376363"/>
            <a:ext cx="8196263" cy="1477962"/>
          </a:xfrm>
          <a:prstGeom prst="roundRect">
            <a:avLst>
              <a:gd name="adj" fmla="val 0"/>
            </a:avLst>
          </a:prstGeom>
          <a:solidFill>
            <a:srgbClr val="F7F6F3"/>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11" name="Rounded Rectangle 10">
            <a:extLst>
              <a:ext uri="{FF2B5EF4-FFF2-40B4-BE49-F238E27FC236}">
                <a16:creationId xmlns:a16="http://schemas.microsoft.com/office/drawing/2014/main" id="{977B801C-3D83-4BAF-8E0D-4FD7AD43DA05}"/>
              </a:ext>
            </a:extLst>
          </p:cNvPr>
          <p:cNvSpPr/>
          <p:nvPr/>
        </p:nvSpPr>
        <p:spPr bwMode="auto">
          <a:xfrm>
            <a:off x="479425" y="3090863"/>
            <a:ext cx="8196263" cy="2317750"/>
          </a:xfrm>
          <a:prstGeom prst="roundRect">
            <a:avLst>
              <a:gd name="adj" fmla="val 0"/>
            </a:avLst>
          </a:prstGeom>
          <a:solidFill>
            <a:srgbClr val="F7F6F3"/>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solidFill>
                  <a:prstClr val="white"/>
                </a:solidFill>
                <a:latin typeface="Twinkl Light" pitchFamily="2" charset="0"/>
              </a:rPr>
              <a:t> </a:t>
            </a:r>
          </a:p>
        </p:txBody>
      </p:sp>
      <p:sp>
        <p:nvSpPr>
          <p:cNvPr id="16388" name="Content Placeholder 15">
            <a:extLst>
              <a:ext uri="{FF2B5EF4-FFF2-40B4-BE49-F238E27FC236}">
                <a16:creationId xmlns:a16="http://schemas.microsoft.com/office/drawing/2014/main" id="{E9F6F5FE-520B-CAB1-2F4A-04CA28B84C7F}"/>
              </a:ext>
            </a:extLst>
          </p:cNvPr>
          <p:cNvSpPr txBox="1">
            <a:spLocks/>
          </p:cNvSpPr>
          <p:nvPr/>
        </p:nvSpPr>
        <p:spPr bwMode="auto">
          <a:xfrm>
            <a:off x="684213" y="3935413"/>
            <a:ext cx="777557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marL="228600" indent="-228600">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90000"/>
              </a:lnSpc>
              <a:spcBef>
                <a:spcPts val="1000"/>
              </a:spcBef>
              <a:buFont typeface="Arial" panose="020B0604020202020204" pitchFamily="34" charset="0"/>
              <a:buChar char="•"/>
            </a:pPr>
            <a:r>
              <a:rPr lang="en-GB" altLang="en-US">
                <a:solidFill>
                  <a:srgbClr val="1C1C1C"/>
                </a:solidFill>
                <a:latin typeface="Open Sans" panose="020B0606030504020204" pitchFamily="34" charset="0"/>
                <a:cs typeface="Open Sans" panose="020B0606030504020204" pitchFamily="34" charset="0"/>
              </a:rPr>
              <a:t>To know what life was like in 1948.</a:t>
            </a:r>
          </a:p>
          <a:p>
            <a:pPr>
              <a:lnSpc>
                <a:spcPct val="90000"/>
              </a:lnSpc>
              <a:spcBef>
                <a:spcPts val="1000"/>
              </a:spcBef>
              <a:buFont typeface="Arial" panose="020B0604020202020204" pitchFamily="34" charset="0"/>
              <a:buChar char="•"/>
            </a:pPr>
            <a:r>
              <a:rPr lang="en-GB" altLang="en-US">
                <a:solidFill>
                  <a:srgbClr val="1C1C1C"/>
                </a:solidFill>
                <a:latin typeface="Open Sans" panose="020B0606030504020204" pitchFamily="34" charset="0"/>
                <a:cs typeface="Open Sans" panose="020B0606030504020204" pitchFamily="34" charset="0"/>
              </a:rPr>
              <a:t>To explore the common themes of Orwell’s work.</a:t>
            </a:r>
          </a:p>
          <a:p>
            <a:pPr>
              <a:lnSpc>
                <a:spcPct val="90000"/>
              </a:lnSpc>
              <a:spcBef>
                <a:spcPts val="1000"/>
              </a:spcBef>
              <a:buFont typeface="Arial" panose="020B0604020202020204" pitchFamily="34" charset="0"/>
              <a:buChar char="•"/>
            </a:pPr>
            <a:r>
              <a:rPr lang="en-GB" altLang="en-US">
                <a:solidFill>
                  <a:srgbClr val="1C1C1C"/>
                </a:solidFill>
                <a:latin typeface="Open Sans" panose="020B0606030504020204" pitchFamily="34" charset="0"/>
                <a:cs typeface="Open Sans" panose="020B0606030504020204" pitchFamily="34" charset="0"/>
              </a:rPr>
              <a:t>To consider the text’s legacy.</a:t>
            </a:r>
          </a:p>
        </p:txBody>
      </p:sp>
      <p:sp>
        <p:nvSpPr>
          <p:cNvPr id="16389" name="Content Placeholder 15">
            <a:extLst>
              <a:ext uri="{FF2B5EF4-FFF2-40B4-BE49-F238E27FC236}">
                <a16:creationId xmlns:a16="http://schemas.microsoft.com/office/drawing/2014/main" id="{286D7F35-B2EF-5D9B-EA37-BDB3A2E60803}"/>
              </a:ext>
            </a:extLst>
          </p:cNvPr>
          <p:cNvSpPr txBox="1">
            <a:spLocks/>
          </p:cNvSpPr>
          <p:nvPr/>
        </p:nvSpPr>
        <p:spPr bwMode="auto">
          <a:xfrm>
            <a:off x="479425" y="2241550"/>
            <a:ext cx="81962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lnSpc>
                <a:spcPct val="90000"/>
              </a:lnSpc>
              <a:spcBef>
                <a:spcPts val="1000"/>
              </a:spcBef>
            </a:pPr>
            <a:r>
              <a:rPr lang="en-US" altLang="en-US">
                <a:solidFill>
                  <a:srgbClr val="1C1C1C"/>
                </a:solidFill>
                <a:latin typeface="Open Sans" panose="020B0606030504020204" pitchFamily="34" charset="0"/>
                <a:cs typeface="Open Sans" panose="020B0606030504020204" pitchFamily="34" charset="0"/>
              </a:rPr>
              <a:t>To understand the context in which Nineteen Eighty-Four was written.</a:t>
            </a:r>
          </a:p>
        </p:txBody>
      </p:sp>
      <p:sp>
        <p:nvSpPr>
          <p:cNvPr id="16390" name="Content Placeholder 15">
            <a:extLst>
              <a:ext uri="{FF2B5EF4-FFF2-40B4-BE49-F238E27FC236}">
                <a16:creationId xmlns:a16="http://schemas.microsoft.com/office/drawing/2014/main" id="{B8703442-306A-8C60-F60D-120ABD5E2EBA}"/>
              </a:ext>
            </a:extLst>
          </p:cNvPr>
          <p:cNvSpPr txBox="1">
            <a:spLocks noChangeArrowheads="1"/>
          </p:cNvSpPr>
          <p:nvPr/>
        </p:nvSpPr>
        <p:spPr bwMode="auto">
          <a:xfrm>
            <a:off x="479425" y="1471613"/>
            <a:ext cx="8196263"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252000" tIns="216000" rIns="252000" bIns="180000"/>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Bef>
                <a:spcPts val="1000"/>
              </a:spcBef>
              <a:buFont typeface="Arial" panose="020B0604020202020204" pitchFamily="34" charset="0"/>
              <a:buNone/>
            </a:pPr>
            <a:r>
              <a:rPr lang="en-GB" altLang="en-US" sz="3200" b="1">
                <a:solidFill>
                  <a:srgbClr val="6B241F"/>
                </a:solidFill>
                <a:latin typeface="Open Sans" panose="020B0606030504020204" pitchFamily="34" charset="0"/>
                <a:cs typeface="Open Sans" panose="020B0606030504020204" pitchFamily="34" charset="0"/>
              </a:rPr>
              <a:t>Learning Objective</a:t>
            </a:r>
          </a:p>
        </p:txBody>
      </p:sp>
      <p:sp>
        <p:nvSpPr>
          <p:cNvPr id="16391" name="Content Placeholder 15">
            <a:extLst>
              <a:ext uri="{FF2B5EF4-FFF2-40B4-BE49-F238E27FC236}">
                <a16:creationId xmlns:a16="http://schemas.microsoft.com/office/drawing/2014/main" id="{E891F8A8-09D4-1516-3169-B236F24CCEDF}"/>
              </a:ext>
            </a:extLst>
          </p:cNvPr>
          <p:cNvSpPr txBox="1">
            <a:spLocks noChangeArrowheads="1"/>
          </p:cNvSpPr>
          <p:nvPr/>
        </p:nvSpPr>
        <p:spPr bwMode="auto">
          <a:xfrm>
            <a:off x="479425" y="3219450"/>
            <a:ext cx="81962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252000" tIns="216000" rIns="252000" bIns="180000"/>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Bef>
                <a:spcPts val="1000"/>
              </a:spcBef>
              <a:buFont typeface="Arial" panose="020B0604020202020204" pitchFamily="34" charset="0"/>
              <a:buNone/>
            </a:pPr>
            <a:r>
              <a:rPr lang="en-GB" altLang="en-US" sz="3200" b="1">
                <a:solidFill>
                  <a:srgbClr val="6B241F"/>
                </a:solidFill>
                <a:latin typeface="Open Sans" panose="020B0606030504020204" pitchFamily="34" charset="0"/>
                <a:cs typeface="Open Sans" panose="020B0606030504020204" pitchFamily="34" charset="0"/>
              </a:rPr>
              <a:t>Success Criteria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F3A7D7-9294-BF09-74E5-40952B170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2740025"/>
            <a:ext cx="31623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C78390E-CAE0-3BE4-9B98-C00D38D36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313" y="2730500"/>
            <a:ext cx="2619375"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1">
            <a:extLst>
              <a:ext uri="{FF2B5EF4-FFF2-40B4-BE49-F238E27FC236}">
                <a16:creationId xmlns:a16="http://schemas.microsoft.com/office/drawing/2014/main" id="{6FF2C18B-D3D9-2964-95CB-C575F5E43A02}"/>
              </a:ext>
            </a:extLst>
          </p:cNvPr>
          <p:cNvSpPr>
            <a:spLocks noGrp="1"/>
          </p:cNvSpPr>
          <p:nvPr>
            <p:ph type="ctrTitle" idx="4294967295"/>
          </p:nvPr>
        </p:nvSpPr>
        <p:spPr bwMode="auto">
          <a:xfrm>
            <a:off x="0" y="603250"/>
            <a:ext cx="9144000" cy="620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3600" b="1">
                <a:solidFill>
                  <a:srgbClr val="5E1E06"/>
                </a:solidFill>
                <a:latin typeface="Open Sans" panose="020B0606030504020204" pitchFamily="34" charset="0"/>
                <a:cs typeface="Open Sans" panose="020B0606030504020204" pitchFamily="34" charset="0"/>
              </a:rPr>
              <a:t>1948</a:t>
            </a:r>
            <a:endParaRPr lang="en-GB" altLang="en-US" sz="3600" b="1">
              <a:solidFill>
                <a:srgbClr val="6B241F"/>
              </a:solidFill>
              <a:latin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BE4432CB-6830-4A82-BF7B-54449DA803B1}"/>
              </a:ext>
            </a:extLst>
          </p:cNvPr>
          <p:cNvSpPr txBox="1">
            <a:spLocks/>
          </p:cNvSpPr>
          <p:nvPr/>
        </p:nvSpPr>
        <p:spPr>
          <a:xfrm>
            <a:off x="431800" y="1298575"/>
            <a:ext cx="8280400" cy="1077913"/>
          </a:xfrm>
          <a:prstGeom prst="rect">
            <a:avLst/>
          </a:prstGeom>
        </p:spPr>
        <p:txBody>
          <a:bodyPr lIns="0" rIns="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600"/>
              </a:spcAft>
              <a:defRPr/>
            </a:pPr>
            <a:r>
              <a:rPr lang="en-GB" sz="1800" b="1" dirty="0">
                <a:solidFill>
                  <a:schemeClr val="tx1">
                    <a:lumMod val="85000"/>
                    <a:lumOff val="15000"/>
                  </a:schemeClr>
                </a:solidFill>
                <a:latin typeface="Open Sans" pitchFamily="34" charset="0"/>
                <a:ea typeface="Open Sans" pitchFamily="34" charset="0"/>
                <a:cs typeface="Open Sans" pitchFamily="34" charset="0"/>
              </a:rPr>
              <a:t>What was life like at this time?</a:t>
            </a:r>
          </a:p>
          <a:p>
            <a:pPr fontAlgn="auto">
              <a:spcAft>
                <a:spcPts val="600"/>
              </a:spcAft>
              <a:defRPr/>
            </a:pPr>
            <a:r>
              <a:rPr lang="en-GB" sz="1800" dirty="0">
                <a:solidFill>
                  <a:schemeClr val="tx1">
                    <a:lumMod val="85000"/>
                    <a:lumOff val="15000"/>
                  </a:schemeClr>
                </a:solidFill>
                <a:latin typeface="Open Sans" pitchFamily="34" charset="0"/>
                <a:ea typeface="Open Sans" pitchFamily="34" charset="0"/>
                <a:cs typeface="Open Sans" pitchFamily="34" charset="0"/>
              </a:rPr>
              <a:t>Discuss in groups what you already know.</a:t>
            </a:r>
          </a:p>
          <a:p>
            <a:pPr fontAlgn="auto">
              <a:spcAft>
                <a:spcPts val="600"/>
              </a:spcAft>
              <a:defRPr/>
            </a:pPr>
            <a:r>
              <a:rPr lang="en-GB" sz="1800" dirty="0">
                <a:solidFill>
                  <a:schemeClr val="tx1">
                    <a:lumMod val="85000"/>
                    <a:lumOff val="15000"/>
                  </a:schemeClr>
                </a:solidFill>
                <a:latin typeface="Open Sans" pitchFamily="34" charset="0"/>
                <a:ea typeface="Open Sans" pitchFamily="34" charset="0"/>
                <a:cs typeface="Open Sans" pitchFamily="34" charset="0"/>
              </a:rPr>
              <a:t>Use the picture prompts to help you develop ideas.</a:t>
            </a:r>
          </a:p>
        </p:txBody>
      </p:sp>
      <p:pic>
        <p:nvPicPr>
          <p:cNvPr id="3" name="Picture 2">
            <a:extLst>
              <a:ext uri="{FF2B5EF4-FFF2-40B4-BE49-F238E27FC236}">
                <a16:creationId xmlns:a16="http://schemas.microsoft.com/office/drawing/2014/main" id="{134DCE1D-1A47-FC23-9AE8-34A74F646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325" y="2740025"/>
            <a:ext cx="4329113"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A1581F9-A7C4-380C-1CDF-2B3FE4D0B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538" y="2763838"/>
            <a:ext cx="486092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56E1D05E-2C3D-ECDD-E103-E4FD304FEF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5" y="2740025"/>
            <a:ext cx="285115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988B6104-D9E7-C03D-15B5-92E2C90D5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863" y="2746375"/>
            <a:ext cx="2708275"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7"/>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1C82036-2C85-4043-8EA4-570A64356F9B}" vid="{F84EC833-F40E-4BB6-8865-2810A3E731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Words>1451</Words>
  <Application>Microsoft Office PowerPoint</Application>
  <PresentationFormat>Presentazione su schermo (4:3)</PresentationFormat>
  <Paragraphs>108</Paragraphs>
  <Slides>16</Slides>
  <Notes>0</Notes>
  <HiddenSlides>0</HiddenSlides>
  <MMClips>0</MMClips>
  <ScaleCrop>false</ScaleCrop>
  <HeadingPairs>
    <vt:vector size="4" baseType="variant">
      <vt:variant>
        <vt:lpstr>Tema</vt:lpstr>
      </vt:variant>
      <vt:variant>
        <vt:i4>1</vt:i4>
      </vt:variant>
      <vt:variant>
        <vt:lpstr>Titoli diapositive</vt:lpstr>
      </vt:variant>
      <vt:variant>
        <vt:i4>16</vt:i4>
      </vt:variant>
    </vt:vector>
  </HeadingPairs>
  <TitlesOfParts>
    <vt:vector size="17" baseType="lpstr">
      <vt:lpstr>Office Theme</vt:lpstr>
      <vt:lpstr>Presentazione standard di PowerPoint</vt:lpstr>
      <vt:lpstr>Important words</vt:lpstr>
      <vt:lpstr>WHO IS THIS MAN?</vt:lpstr>
      <vt:lpstr>George Orwell - Biography</vt:lpstr>
      <vt:lpstr>George Orwell - Biography</vt:lpstr>
      <vt:lpstr>George Orwell - 1984</vt:lpstr>
      <vt:lpstr>George Orwell – Animal Farm</vt:lpstr>
      <vt:lpstr>Presentazione standard di PowerPoint</vt:lpstr>
      <vt:lpstr>1948</vt:lpstr>
      <vt:lpstr>1948</vt:lpstr>
      <vt:lpstr>1948</vt:lpstr>
      <vt:lpstr>1948</vt:lpstr>
      <vt:lpstr>1948</vt:lpstr>
      <vt:lpstr>Presentazione standard di PowerPoint</vt:lpstr>
      <vt:lpstr>1948</vt:lpstr>
      <vt:lpstr>Legacy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robertshaw</dc:creator>
  <cp:lastModifiedBy>Francesca Schiavon</cp:lastModifiedBy>
  <cp:revision>26</cp:revision>
  <dcterms:created xsi:type="dcterms:W3CDTF">2020-04-08T11:43:27Z</dcterms:created>
  <dcterms:modified xsi:type="dcterms:W3CDTF">2025-05-18T11:31:07Z</dcterms:modified>
</cp:coreProperties>
</file>